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x="18288000" cy="10287000"/>
  <p:notesSz cx="6858000" cy="9144000"/>
  <p:embeddedFontLst>
    <p:embeddedFont>
      <p:font typeface="DM Sans Italics" charset="1" panose="00000000000000000000"/>
      <p:regular r:id="rId26"/>
    </p:embeddedFont>
    <p:embeddedFont>
      <p:font typeface="Now Bold" charset="1" panose="00000800000000000000"/>
      <p:regular r:id="rId27"/>
    </p:embeddedFont>
    <p:embeddedFont>
      <p:font typeface="DM Sans" charset="1" panose="00000000000000000000"/>
      <p:regular r:id="rId28"/>
    </p:embeddedFont>
    <p:embeddedFont>
      <p:font typeface="DM Sans Bold" charset="1" panose="00000000000000000000"/>
      <p:regular r:id="rId29"/>
    </p:embeddedFont>
    <p:embeddedFont>
      <p:font typeface="Poppins Medium" charset="1" panose="00000600000000000000"/>
      <p:regular r:id="rId30"/>
    </p:embeddedFont>
    <p:embeddedFont>
      <p:font typeface="Carelia" charset="1" panose="00000500000000000000"/>
      <p:regular r:id="rId31"/>
    </p:embeddedFont>
    <p:embeddedFont>
      <p:font typeface="Poppins" charset="1" panose="00000500000000000000"/>
      <p:regular r:id="rId32"/>
    </p:embeddedFont>
    <p:embeddedFont>
      <p:font typeface="Open Sans Extra Bold" charset="1" panose="020B0906030804020204"/>
      <p:regular r:id="rId33"/>
    </p:embeddedFont>
    <p:embeddedFont>
      <p:font typeface="Alegreya Bold" charset="1" panose="00000800000000000000"/>
      <p:regular r:id="rId34"/>
    </p:embeddedFont>
    <p:embeddedFont>
      <p:font typeface="Canva Sans Bold" charset="1" panose="020B0803030501040103"/>
      <p:regular r:id="rId35"/>
    </p:embeddedFont>
    <p:embeddedFont>
      <p:font typeface="Aileron Ultra-Bold" charset="1" panose="00000A00000000000000"/>
      <p:regular r:id="rId36"/>
    </p:embeddedFont>
    <p:embeddedFont>
      <p:font typeface="Aileron" charset="1" panose="00000500000000000000"/>
      <p:regular r:id="rId37"/>
    </p:embeddedFont>
    <p:embeddedFont>
      <p:font typeface="Belleza" charset="1" panose="02000503050000020003"/>
      <p:regular r:id="rId3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jpeg" Type="http://schemas.openxmlformats.org/officeDocument/2006/relationships/image"/><Relationship Id="rId5" Target="../media/image4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Relationship Id="rId3" Target="../media/image34.svg" Type="http://schemas.openxmlformats.org/officeDocument/2006/relationships/image"/><Relationship Id="rId4" Target="../media/image35.png" Type="http://schemas.openxmlformats.org/officeDocument/2006/relationships/image"/><Relationship Id="rId5" Target="../media/image36.svg" Type="http://schemas.openxmlformats.org/officeDocument/2006/relationships/image"/><Relationship Id="rId6" Target="../media/image37.png" Type="http://schemas.openxmlformats.org/officeDocument/2006/relationships/image"/><Relationship Id="rId7" Target="../media/image38.svg" Type="http://schemas.openxmlformats.org/officeDocument/2006/relationships/image"/><Relationship Id="rId8" Target="../media/image39.png" Type="http://schemas.openxmlformats.org/officeDocument/2006/relationships/image"/><Relationship Id="rId9" Target="../media/image40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Relationship Id="rId3" Target="../media/image34.svg" Type="http://schemas.openxmlformats.org/officeDocument/2006/relationships/image"/><Relationship Id="rId4" Target="../media/image35.png" Type="http://schemas.openxmlformats.org/officeDocument/2006/relationships/image"/><Relationship Id="rId5" Target="../media/image36.svg" Type="http://schemas.openxmlformats.org/officeDocument/2006/relationships/image"/><Relationship Id="rId6" Target="../media/image41.png" Type="http://schemas.openxmlformats.org/officeDocument/2006/relationships/image"/><Relationship Id="rId7" Target="../media/image42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3.png" Type="http://schemas.openxmlformats.org/officeDocument/2006/relationships/image"/><Relationship Id="rId3" Target="../media/image44.svg" Type="http://schemas.openxmlformats.org/officeDocument/2006/relationships/image"/><Relationship Id="rId4" Target="../media/image45.png" Type="http://schemas.openxmlformats.org/officeDocument/2006/relationships/image"/><Relationship Id="rId5" Target="../media/image46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7.jpe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8.png" Type="http://schemas.openxmlformats.org/officeDocument/2006/relationships/image"/><Relationship Id="rId3" Target="../media/image49.svg" Type="http://schemas.openxmlformats.org/officeDocument/2006/relationships/image"/><Relationship Id="rId4" Target="../media/image50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1.jpeg" Type="http://schemas.openxmlformats.org/officeDocument/2006/relationships/image"/><Relationship Id="rId3" Target="../media/image9.png" Type="http://schemas.openxmlformats.org/officeDocument/2006/relationships/image"/><Relationship Id="rId4" Target="../media/image10.sv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2.jpeg" Type="http://schemas.openxmlformats.org/officeDocument/2006/relationships/image"/><Relationship Id="rId3" Target="../media/image53.png" Type="http://schemas.openxmlformats.org/officeDocument/2006/relationships/image"/><Relationship Id="rId4" Target="../media/image54.svg" Type="http://schemas.openxmlformats.org/officeDocument/2006/relationships/image"/><Relationship Id="rId5" Target="../media/image55.png" Type="http://schemas.openxmlformats.org/officeDocument/2006/relationships/image"/><Relationship Id="rId6" Target="../media/image56.sv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57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jpeg" Type="http://schemas.openxmlformats.org/officeDocument/2006/relationships/image"/><Relationship Id="rId4" Target="../media/image7.jpeg" Type="http://schemas.openxmlformats.org/officeDocument/2006/relationships/image"/><Relationship Id="rId5" Target="../media/image8.pn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11.png" Type="http://schemas.openxmlformats.org/officeDocument/2006/relationships/image"/><Relationship Id="rId9" Target="../media/image12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58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jpe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jpe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8.png" Type="http://schemas.openxmlformats.org/officeDocument/2006/relationships/image"/><Relationship Id="rId5" Target="../media/image16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jpeg" Type="http://schemas.openxmlformats.org/officeDocument/2006/relationships/image"/><Relationship Id="rId3" Target="../media/image19.png" Type="http://schemas.openxmlformats.org/officeDocument/2006/relationships/image"/><Relationship Id="rId4" Target="../media/image20.svg" Type="http://schemas.openxmlformats.org/officeDocument/2006/relationships/image"/><Relationship Id="rId5" Target="../media/image21.png" Type="http://schemas.openxmlformats.org/officeDocument/2006/relationships/image"/><Relationship Id="rId6" Target="../media/image22.svg" Type="http://schemas.openxmlformats.org/officeDocument/2006/relationships/image"/><Relationship Id="rId7" Target="../media/image23.png" Type="http://schemas.openxmlformats.org/officeDocument/2006/relationships/image"/><Relationship Id="rId8" Target="../media/image24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26.svg" Type="http://schemas.openxmlformats.org/officeDocument/2006/relationships/image"/><Relationship Id="rId4" Target="../media/image27.png" Type="http://schemas.openxmlformats.org/officeDocument/2006/relationships/image"/><Relationship Id="rId5" Target="../media/image28.svg" Type="http://schemas.openxmlformats.org/officeDocument/2006/relationships/image"/><Relationship Id="rId6" Target="../media/image29.png" Type="http://schemas.openxmlformats.org/officeDocument/2006/relationships/image"/><Relationship Id="rId7" Target="../media/image30.svg" Type="http://schemas.openxmlformats.org/officeDocument/2006/relationships/image"/><Relationship Id="rId8" Target="../media/image31.png" Type="http://schemas.openxmlformats.org/officeDocument/2006/relationships/image"/><Relationship Id="rId9" Target="../media/image32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11392544" y="4154952"/>
            <a:ext cx="11958151" cy="1929323"/>
            <a:chOff x="0" y="0"/>
            <a:chExt cx="3149472" cy="50813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149472" cy="508135"/>
            </a:xfrm>
            <a:custGeom>
              <a:avLst/>
              <a:gdLst/>
              <a:ahLst/>
              <a:cxnLst/>
              <a:rect r="r" b="b" t="t" l="l"/>
              <a:pathLst>
                <a:path h="508135" w="3149472">
                  <a:moveTo>
                    <a:pt x="0" y="0"/>
                  </a:moveTo>
                  <a:lnTo>
                    <a:pt x="3149472" y="0"/>
                  </a:lnTo>
                  <a:lnTo>
                    <a:pt x="3149472" y="508135"/>
                  </a:lnTo>
                  <a:lnTo>
                    <a:pt x="0" y="508135"/>
                  </a:ln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3149472" cy="5367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9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1208957" y="-1011147"/>
            <a:ext cx="2647750" cy="2647750"/>
          </a:xfrm>
          <a:custGeom>
            <a:avLst/>
            <a:gdLst/>
            <a:ahLst/>
            <a:cxnLst/>
            <a:rect r="r" b="b" t="t" l="l"/>
            <a:pathLst>
              <a:path h="2647750" w="2647750">
                <a:moveTo>
                  <a:pt x="0" y="0"/>
                </a:moveTo>
                <a:lnTo>
                  <a:pt x="2647750" y="0"/>
                </a:lnTo>
                <a:lnTo>
                  <a:pt x="2647750" y="2647750"/>
                </a:lnTo>
                <a:lnTo>
                  <a:pt x="0" y="26477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295175" y="8630507"/>
            <a:ext cx="2647750" cy="2647750"/>
          </a:xfrm>
          <a:custGeom>
            <a:avLst/>
            <a:gdLst/>
            <a:ahLst/>
            <a:cxnLst/>
            <a:rect r="r" b="b" t="t" l="l"/>
            <a:pathLst>
              <a:path h="2647750" w="2647750">
                <a:moveTo>
                  <a:pt x="0" y="0"/>
                </a:moveTo>
                <a:lnTo>
                  <a:pt x="2647750" y="0"/>
                </a:lnTo>
                <a:lnTo>
                  <a:pt x="2647750" y="2647751"/>
                </a:lnTo>
                <a:lnTo>
                  <a:pt x="0" y="26477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73748" y="892502"/>
            <a:ext cx="1730782" cy="1759238"/>
          </a:xfrm>
          <a:custGeom>
            <a:avLst/>
            <a:gdLst/>
            <a:ahLst/>
            <a:cxnLst/>
            <a:rect r="r" b="b" t="t" l="l"/>
            <a:pathLst>
              <a:path h="1759238" w="1730782">
                <a:moveTo>
                  <a:pt x="0" y="0"/>
                </a:moveTo>
                <a:lnTo>
                  <a:pt x="1730782" y="0"/>
                </a:lnTo>
                <a:lnTo>
                  <a:pt x="1730782" y="1759238"/>
                </a:lnTo>
                <a:lnTo>
                  <a:pt x="0" y="175923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1644" b="0"/>
            </a:stretch>
          </a:blipFill>
        </p:spPr>
      </p: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1631749" y="2081027"/>
            <a:ext cx="3841593" cy="7601252"/>
            <a:chOff x="0" y="0"/>
            <a:chExt cx="2620010" cy="518414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5"/>
              <a:stretch>
                <a:fillRect l="-38" t="0" r="-38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sp>
        <p:nvSpPr>
          <p:cNvPr name="TextBox 18" id="18"/>
          <p:cNvSpPr txBox="true"/>
          <p:nvPr/>
        </p:nvSpPr>
        <p:spPr>
          <a:xfrm rot="0">
            <a:off x="1573748" y="7036704"/>
            <a:ext cx="7913921" cy="462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727"/>
              </a:lnSpc>
              <a:spcBef>
                <a:spcPct val="0"/>
              </a:spcBef>
            </a:pPr>
            <a:r>
              <a:rPr lang="en-US" sz="3030" i="true">
                <a:solidFill>
                  <a:srgbClr val="56AEFF"/>
                </a:solidFill>
                <a:latin typeface="DM Sans Italics"/>
                <a:ea typeface="DM Sans Italics"/>
                <a:cs typeface="DM Sans Italics"/>
                <a:sym typeface="DM Sans Italics"/>
              </a:rPr>
              <a:t>Presented by: Optivora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573748" y="3615629"/>
            <a:ext cx="10959085" cy="17396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568"/>
              </a:lnSpc>
            </a:pPr>
            <a:r>
              <a:rPr lang="en-US" sz="11306" b="true">
                <a:solidFill>
                  <a:srgbClr val="FFFBFB"/>
                </a:solidFill>
                <a:latin typeface="Now Bold"/>
                <a:ea typeface="Now Bold"/>
                <a:cs typeface="Now Bold"/>
                <a:sym typeface="Now Bold"/>
              </a:rPr>
              <a:t>ON SPOT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573748" y="5327661"/>
            <a:ext cx="9659937" cy="17308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568"/>
              </a:lnSpc>
            </a:pPr>
            <a:r>
              <a:rPr lang="en-US" sz="11306" b="true">
                <a:solidFill>
                  <a:srgbClr val="56AEFF"/>
                </a:solidFill>
                <a:latin typeface="Now Bold"/>
                <a:ea typeface="Now Bold"/>
                <a:cs typeface="Now Bold"/>
                <a:sym typeface="Now Bold"/>
              </a:rPr>
              <a:t>AUTOCARE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057139" y="2381614"/>
            <a:ext cx="9702701" cy="6444988"/>
          </a:xfrm>
          <a:custGeom>
            <a:avLst/>
            <a:gdLst/>
            <a:ahLst/>
            <a:cxnLst/>
            <a:rect r="r" b="b" t="t" l="l"/>
            <a:pathLst>
              <a:path h="6444988" w="9702701">
                <a:moveTo>
                  <a:pt x="0" y="0"/>
                </a:moveTo>
                <a:lnTo>
                  <a:pt x="9702701" y="0"/>
                </a:lnTo>
                <a:lnTo>
                  <a:pt x="9702701" y="6444988"/>
                </a:lnTo>
                <a:lnTo>
                  <a:pt x="0" y="64449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685322" y="7261341"/>
            <a:ext cx="892713" cy="1144504"/>
          </a:xfrm>
          <a:custGeom>
            <a:avLst/>
            <a:gdLst/>
            <a:ahLst/>
            <a:cxnLst/>
            <a:rect r="r" b="b" t="t" l="l"/>
            <a:pathLst>
              <a:path h="1144504" w="892713">
                <a:moveTo>
                  <a:pt x="0" y="0"/>
                </a:moveTo>
                <a:lnTo>
                  <a:pt x="892714" y="0"/>
                </a:lnTo>
                <a:lnTo>
                  <a:pt x="892714" y="1144504"/>
                </a:lnTo>
                <a:lnTo>
                  <a:pt x="0" y="114450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749938" y="2992883"/>
            <a:ext cx="763482" cy="763482"/>
          </a:xfrm>
          <a:custGeom>
            <a:avLst/>
            <a:gdLst/>
            <a:ahLst/>
            <a:cxnLst/>
            <a:rect r="r" b="b" t="t" l="l"/>
            <a:pathLst>
              <a:path h="763482" w="763482">
                <a:moveTo>
                  <a:pt x="0" y="0"/>
                </a:moveTo>
                <a:lnTo>
                  <a:pt x="763482" y="0"/>
                </a:lnTo>
                <a:lnTo>
                  <a:pt x="763482" y="763482"/>
                </a:lnTo>
                <a:lnTo>
                  <a:pt x="0" y="76348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749938" y="5123932"/>
            <a:ext cx="749076" cy="960354"/>
          </a:xfrm>
          <a:custGeom>
            <a:avLst/>
            <a:gdLst/>
            <a:ahLst/>
            <a:cxnLst/>
            <a:rect r="r" b="b" t="t" l="l"/>
            <a:pathLst>
              <a:path h="960354" w="749076">
                <a:moveTo>
                  <a:pt x="0" y="0"/>
                </a:moveTo>
                <a:lnTo>
                  <a:pt x="749076" y="0"/>
                </a:lnTo>
                <a:lnTo>
                  <a:pt x="749076" y="960353"/>
                </a:lnTo>
                <a:lnTo>
                  <a:pt x="0" y="96035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933450"/>
            <a:ext cx="7030403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What the App can do?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132405" y="2626594"/>
            <a:ext cx="7136512" cy="14198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40"/>
              </a:lnSpc>
            </a:pPr>
            <a:r>
              <a:rPr lang="en-US" sz="41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Allow customers to request service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132405" y="4856079"/>
            <a:ext cx="7136512" cy="14198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40"/>
              </a:lnSpc>
            </a:pPr>
            <a:r>
              <a:rPr lang="en-US" sz="41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Allow customers to give feedback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132405" y="7085563"/>
            <a:ext cx="7136512" cy="14198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40"/>
              </a:lnSpc>
            </a:pPr>
            <a:r>
              <a:rPr lang="en-US" sz="41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Allow customers to track technician 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543901" y="2844091"/>
            <a:ext cx="9656364" cy="4294939"/>
          </a:xfrm>
          <a:custGeom>
            <a:avLst/>
            <a:gdLst/>
            <a:ahLst/>
            <a:cxnLst/>
            <a:rect r="r" b="b" t="t" l="l"/>
            <a:pathLst>
              <a:path h="4294939" w="9656364">
                <a:moveTo>
                  <a:pt x="0" y="0"/>
                </a:moveTo>
                <a:lnTo>
                  <a:pt x="9656364" y="0"/>
                </a:lnTo>
                <a:lnTo>
                  <a:pt x="9656364" y="4294940"/>
                </a:lnTo>
                <a:lnTo>
                  <a:pt x="0" y="42949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-4934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143509" y="5494333"/>
            <a:ext cx="892713" cy="1144504"/>
          </a:xfrm>
          <a:custGeom>
            <a:avLst/>
            <a:gdLst/>
            <a:ahLst/>
            <a:cxnLst/>
            <a:rect r="r" b="b" t="t" l="l"/>
            <a:pathLst>
              <a:path h="1144504" w="892713">
                <a:moveTo>
                  <a:pt x="0" y="0"/>
                </a:moveTo>
                <a:lnTo>
                  <a:pt x="892714" y="0"/>
                </a:lnTo>
                <a:lnTo>
                  <a:pt x="892714" y="1144504"/>
                </a:lnTo>
                <a:lnTo>
                  <a:pt x="0" y="114450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132190" y="3350849"/>
            <a:ext cx="972503" cy="972503"/>
          </a:xfrm>
          <a:custGeom>
            <a:avLst/>
            <a:gdLst/>
            <a:ahLst/>
            <a:cxnLst/>
            <a:rect r="r" b="b" t="t" l="l"/>
            <a:pathLst>
              <a:path h="972503" w="972503">
                <a:moveTo>
                  <a:pt x="0" y="0"/>
                </a:moveTo>
                <a:lnTo>
                  <a:pt x="972502" y="0"/>
                </a:lnTo>
                <a:lnTo>
                  <a:pt x="972502" y="972503"/>
                </a:lnTo>
                <a:lnTo>
                  <a:pt x="0" y="97250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933450"/>
            <a:ext cx="7030403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What the App can do?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619167" y="3089071"/>
            <a:ext cx="7136512" cy="14198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40"/>
              </a:lnSpc>
            </a:pPr>
            <a:r>
              <a:rPr lang="en-US" sz="41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Allow technician to submit their service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619167" y="5318556"/>
            <a:ext cx="7136512" cy="14198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40"/>
              </a:lnSpc>
            </a:pPr>
            <a:r>
              <a:rPr lang="en-US" sz="41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Allow technician to track customer 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286343" y="337324"/>
            <a:ext cx="11715315" cy="20513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250"/>
              </a:lnSpc>
            </a:pPr>
            <a:r>
              <a:rPr lang="en-US" sz="5893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Technology use for devoloping the app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2454615" y="4043302"/>
            <a:ext cx="13892007" cy="37788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69301" indent="-334650" lvl="1">
              <a:lnSpc>
                <a:spcPts val="4340"/>
              </a:lnSpc>
              <a:buFont typeface="Arial"/>
              <a:buChar char="•"/>
            </a:pPr>
            <a:r>
              <a:rPr lang="en-US" b="true" sz="31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Build the mobile application: using Android Studio (Java/Kotlin) or cross-platform frameworks (Flutter/React Native).</a:t>
            </a:r>
          </a:p>
          <a:p>
            <a:pPr algn="just">
              <a:lnSpc>
                <a:spcPts val="4340"/>
              </a:lnSpc>
            </a:pPr>
          </a:p>
          <a:p>
            <a:pPr algn="just">
              <a:lnSpc>
                <a:spcPts val="4340"/>
              </a:lnSpc>
            </a:pPr>
          </a:p>
          <a:p>
            <a:pPr algn="just" marL="669301" indent="-334650" lvl="1">
              <a:lnSpc>
                <a:spcPts val="4340"/>
              </a:lnSpc>
              <a:buFont typeface="Arial"/>
              <a:buChar char="•"/>
            </a:pPr>
            <a:r>
              <a:rPr lang="en-US" b="true" sz="31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Real-Time Tracking: Google Maps Platform ( Real-time Location Sharing )  </a:t>
            </a:r>
          </a:p>
          <a:p>
            <a:pPr algn="just">
              <a:lnSpc>
                <a:spcPts val="4340"/>
              </a:lnSpc>
            </a:pP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975317" y="-2198044"/>
            <a:ext cx="4337366" cy="4337366"/>
          </a:xfrm>
          <a:custGeom>
            <a:avLst/>
            <a:gdLst/>
            <a:ahLst/>
            <a:cxnLst/>
            <a:rect r="r" b="b" t="t" l="l"/>
            <a:pathLst>
              <a:path h="4337366" w="4337366">
                <a:moveTo>
                  <a:pt x="0" y="0"/>
                </a:moveTo>
                <a:lnTo>
                  <a:pt x="4337366" y="0"/>
                </a:lnTo>
                <a:lnTo>
                  <a:pt x="4337366" y="4337366"/>
                </a:lnTo>
                <a:lnTo>
                  <a:pt x="0" y="4337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739304" y="416690"/>
            <a:ext cx="9120246" cy="9453620"/>
            <a:chOff x="0" y="0"/>
            <a:chExt cx="3461888" cy="358843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461888" cy="3588431"/>
            </a:xfrm>
            <a:custGeom>
              <a:avLst/>
              <a:gdLst/>
              <a:ahLst/>
              <a:cxnLst/>
              <a:rect r="r" b="b" t="t" l="l"/>
              <a:pathLst>
                <a:path h="3588431" w="3461888">
                  <a:moveTo>
                    <a:pt x="0" y="0"/>
                  </a:moveTo>
                  <a:lnTo>
                    <a:pt x="3461888" y="0"/>
                  </a:lnTo>
                  <a:lnTo>
                    <a:pt x="3461888" y="3588431"/>
                  </a:lnTo>
                  <a:lnTo>
                    <a:pt x="0" y="3588431"/>
                  </a:lnTo>
                  <a:close/>
                </a:path>
              </a:pathLst>
            </a:custGeom>
            <a:solidFill>
              <a:srgbClr val="FFFFFF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3461888" cy="36265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83"/>
                </a:lnSpc>
              </a:pPr>
            </a:p>
          </p:txBody>
        </p: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8293334" y="298359"/>
            <a:ext cx="9781054" cy="9690281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276216" y="4543893"/>
            <a:ext cx="6259121" cy="4956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86520" indent="-343260" lvl="1">
              <a:lnSpc>
                <a:spcPts val="4388"/>
              </a:lnSpc>
              <a:buFont typeface="Arial"/>
              <a:buChar char="•"/>
            </a:pPr>
            <a:r>
              <a:rPr lang="en-US" sz="317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Quick stats on market growth (e.g., $25 billion globally in 2023).</a:t>
            </a:r>
          </a:p>
          <a:p>
            <a:pPr algn="l">
              <a:lnSpc>
                <a:spcPts val="4388"/>
              </a:lnSpc>
            </a:pPr>
          </a:p>
          <a:p>
            <a:pPr algn="l">
              <a:lnSpc>
                <a:spcPts val="4388"/>
              </a:lnSpc>
            </a:pPr>
          </a:p>
          <a:p>
            <a:pPr algn="l" marL="686520" indent="-343260" lvl="1">
              <a:lnSpc>
                <a:spcPts val="4388"/>
              </a:lnSpc>
              <a:buFont typeface="Arial"/>
              <a:buChar char="•"/>
            </a:pPr>
            <a:r>
              <a:rPr lang="en-US" sz="3179" strike="noStrike" u="non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2. Growing need for reliable, fast roadside services with the increase in car owners.</a:t>
            </a:r>
            <a:r>
              <a:rPr lang="en-US" sz="3179" strike="noStrike" u="non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</a:p>
          <a:p>
            <a:pPr algn="l">
              <a:lnSpc>
                <a:spcPts val="4388"/>
              </a:lnSpc>
            </a:pP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-892467" y="8377832"/>
            <a:ext cx="4337366" cy="4337366"/>
          </a:xfrm>
          <a:custGeom>
            <a:avLst/>
            <a:gdLst/>
            <a:ahLst/>
            <a:cxnLst/>
            <a:rect r="r" b="b" t="t" l="l"/>
            <a:pathLst>
              <a:path h="4337366" w="4337366">
                <a:moveTo>
                  <a:pt x="0" y="0"/>
                </a:moveTo>
                <a:lnTo>
                  <a:pt x="4337366" y="0"/>
                </a:lnTo>
                <a:lnTo>
                  <a:pt x="4337366" y="4337366"/>
                </a:lnTo>
                <a:lnTo>
                  <a:pt x="0" y="4337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8777404" y="416690"/>
            <a:ext cx="9270943" cy="9529887"/>
          </a:xfrm>
          <a:custGeom>
            <a:avLst/>
            <a:gdLst/>
            <a:ahLst/>
            <a:cxnLst/>
            <a:rect r="r" b="b" t="t" l="l"/>
            <a:pathLst>
              <a:path h="9529887" w="9270943">
                <a:moveTo>
                  <a:pt x="0" y="0"/>
                </a:moveTo>
                <a:lnTo>
                  <a:pt x="9270943" y="0"/>
                </a:lnTo>
                <a:lnTo>
                  <a:pt x="9270943" y="9529887"/>
                </a:lnTo>
                <a:lnTo>
                  <a:pt x="0" y="952988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0241" t="0" r="-20241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559180" y="2129797"/>
            <a:ext cx="4796714" cy="19454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711"/>
              </a:lnSpc>
              <a:spcBef>
                <a:spcPct val="0"/>
              </a:spcBef>
            </a:pPr>
            <a:r>
              <a:rPr lang="en-US" b="true" sz="6426">
                <a:solidFill>
                  <a:srgbClr val="56AEFF"/>
                </a:solidFill>
                <a:latin typeface="Now Bold"/>
                <a:ea typeface="Now Bold"/>
                <a:cs typeface="Now Bold"/>
                <a:sym typeface="Now Bold"/>
              </a:rPr>
              <a:t>4. Market     Analysis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5DA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9050" y="9525"/>
            <a:ext cx="18288000" cy="3657600"/>
          </a:xfrm>
          <a:custGeom>
            <a:avLst/>
            <a:gdLst/>
            <a:ahLst/>
            <a:cxnLst/>
            <a:rect r="r" b="b" t="t" l="l"/>
            <a:pathLst>
              <a:path h="3657600" w="18288000">
                <a:moveTo>
                  <a:pt x="0" y="0"/>
                </a:moveTo>
                <a:lnTo>
                  <a:pt x="18288000" y="0"/>
                </a:lnTo>
                <a:lnTo>
                  <a:pt x="18288000" y="3657600"/>
                </a:lnTo>
                <a:lnTo>
                  <a:pt x="0" y="3657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68181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4458366" y="0"/>
            <a:ext cx="9658350" cy="10287000"/>
            <a:chOff x="0" y="0"/>
            <a:chExt cx="2543763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543763" cy="2709333"/>
            </a:xfrm>
            <a:custGeom>
              <a:avLst/>
              <a:gdLst/>
              <a:ahLst/>
              <a:cxnLst/>
              <a:rect r="r" b="b" t="t" l="l"/>
              <a:pathLst>
                <a:path h="2709333" w="2543763">
                  <a:moveTo>
                    <a:pt x="0" y="0"/>
                  </a:moveTo>
                  <a:lnTo>
                    <a:pt x="2543763" y="0"/>
                  </a:lnTo>
                  <a:lnTo>
                    <a:pt x="254376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51D40">
                <a:alpha val="74902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543763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5021151" y="1658071"/>
            <a:ext cx="8245699" cy="721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687"/>
              </a:lnSpc>
              <a:spcBef>
                <a:spcPct val="0"/>
              </a:spcBef>
            </a:pPr>
            <a:r>
              <a:rPr lang="en-US" b="true" sz="4739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5. OUR BUSINESS MODEL</a:t>
            </a:r>
          </a:p>
        </p:txBody>
      </p:sp>
      <p:sp>
        <p:nvSpPr>
          <p:cNvPr name="AutoShape 7" id="7"/>
          <p:cNvSpPr/>
          <p:nvPr/>
        </p:nvSpPr>
        <p:spPr>
          <a:xfrm>
            <a:off x="5021151" y="6585401"/>
            <a:ext cx="8735422" cy="0"/>
          </a:xfrm>
          <a:prstGeom prst="line">
            <a:avLst/>
          </a:prstGeom>
          <a:ln cap="flat" w="47625">
            <a:solidFill>
              <a:srgbClr val="145DA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8" id="8"/>
          <p:cNvSpPr txBox="true"/>
          <p:nvPr/>
        </p:nvSpPr>
        <p:spPr>
          <a:xfrm rot="0">
            <a:off x="5692690" y="5086350"/>
            <a:ext cx="7574159" cy="1071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72685" indent="-336343" lvl="1">
              <a:lnSpc>
                <a:spcPts val="4299"/>
              </a:lnSpc>
              <a:spcBef>
                <a:spcPct val="0"/>
              </a:spcBef>
              <a:buAutoNum type="arabicPeriod" startAt="1"/>
            </a:pPr>
            <a:r>
              <a:rPr lang="en-US" sz="3115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Revenue sources: service fees, premium subscriptions, partnerships.</a:t>
            </a:r>
          </a:p>
        </p:txBody>
      </p:sp>
      <p:sp>
        <p:nvSpPr>
          <p:cNvPr name="AutoShape 9" id="9"/>
          <p:cNvSpPr/>
          <p:nvPr/>
        </p:nvSpPr>
        <p:spPr>
          <a:xfrm>
            <a:off x="5021151" y="9130445"/>
            <a:ext cx="8735422" cy="0"/>
          </a:xfrm>
          <a:prstGeom prst="line">
            <a:avLst/>
          </a:prstGeom>
          <a:ln cap="flat" w="47625">
            <a:solidFill>
              <a:srgbClr val="145DA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0" id="10"/>
          <p:cNvSpPr txBox="true"/>
          <p:nvPr/>
        </p:nvSpPr>
        <p:spPr>
          <a:xfrm rot="0">
            <a:off x="6028460" y="7578419"/>
            <a:ext cx="6902620" cy="1071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99"/>
              </a:lnSpc>
              <a:spcBef>
                <a:spcPct val="0"/>
              </a:spcBef>
            </a:pPr>
            <a:r>
              <a:rPr lang="en-US" sz="3115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2. Key partnerships: mechanics, parts suppliers, insurers.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732662" y="382636"/>
            <a:ext cx="10212832" cy="1499962"/>
            <a:chOff x="0" y="0"/>
            <a:chExt cx="6296218" cy="92472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296218" cy="924728"/>
            </a:xfrm>
            <a:custGeom>
              <a:avLst/>
              <a:gdLst/>
              <a:ahLst/>
              <a:cxnLst/>
              <a:rect r="r" b="b" t="t" l="l"/>
              <a:pathLst>
                <a:path h="924728" w="6296218">
                  <a:moveTo>
                    <a:pt x="0" y="0"/>
                  </a:moveTo>
                  <a:lnTo>
                    <a:pt x="6093018" y="0"/>
                  </a:lnTo>
                  <a:lnTo>
                    <a:pt x="6296218" y="462364"/>
                  </a:lnTo>
                  <a:lnTo>
                    <a:pt x="6093018" y="924728"/>
                  </a:lnTo>
                  <a:lnTo>
                    <a:pt x="0" y="924728"/>
                  </a:lnTo>
                  <a:lnTo>
                    <a:pt x="203200" y="4623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FF4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77800" y="-38100"/>
              <a:ext cx="6042218" cy="9628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10800000">
            <a:off x="440612" y="2483762"/>
            <a:ext cx="11445754" cy="1775003"/>
            <a:chOff x="0" y="0"/>
            <a:chExt cx="7056315" cy="109429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7056315" cy="1094290"/>
            </a:xfrm>
            <a:custGeom>
              <a:avLst/>
              <a:gdLst/>
              <a:ahLst/>
              <a:cxnLst/>
              <a:rect r="r" b="b" t="t" l="l"/>
              <a:pathLst>
                <a:path h="1094290" w="7056315">
                  <a:moveTo>
                    <a:pt x="0" y="0"/>
                  </a:moveTo>
                  <a:lnTo>
                    <a:pt x="6853115" y="0"/>
                  </a:lnTo>
                  <a:lnTo>
                    <a:pt x="7056315" y="547145"/>
                  </a:lnTo>
                  <a:lnTo>
                    <a:pt x="6853115" y="1094290"/>
                  </a:lnTo>
                  <a:lnTo>
                    <a:pt x="0" y="1094290"/>
                  </a:lnTo>
                  <a:lnTo>
                    <a:pt x="203200" y="5471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71C9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77800" y="-38100"/>
              <a:ext cx="6802315" cy="11323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756181" y="4246524"/>
            <a:ext cx="11460108" cy="1798134"/>
            <a:chOff x="0" y="0"/>
            <a:chExt cx="7065164" cy="110855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7065164" cy="1108551"/>
            </a:xfrm>
            <a:custGeom>
              <a:avLst/>
              <a:gdLst/>
              <a:ahLst/>
              <a:cxnLst/>
              <a:rect r="r" b="b" t="t" l="l"/>
              <a:pathLst>
                <a:path h="1108551" w="7065164">
                  <a:moveTo>
                    <a:pt x="0" y="0"/>
                  </a:moveTo>
                  <a:lnTo>
                    <a:pt x="6861964" y="0"/>
                  </a:lnTo>
                  <a:lnTo>
                    <a:pt x="7065164" y="554275"/>
                  </a:lnTo>
                  <a:lnTo>
                    <a:pt x="6861964" y="1108551"/>
                  </a:lnTo>
                  <a:lnTo>
                    <a:pt x="0" y="1108551"/>
                  </a:lnTo>
                  <a:lnTo>
                    <a:pt x="203200" y="5542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6AEF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177800" y="-38100"/>
              <a:ext cx="6811164" cy="11466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-10800000">
            <a:off x="440612" y="6044657"/>
            <a:ext cx="11445754" cy="1773164"/>
            <a:chOff x="0" y="0"/>
            <a:chExt cx="7056315" cy="1093157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7056315" cy="1093157"/>
            </a:xfrm>
            <a:custGeom>
              <a:avLst/>
              <a:gdLst/>
              <a:ahLst/>
              <a:cxnLst/>
              <a:rect r="r" b="b" t="t" l="l"/>
              <a:pathLst>
                <a:path h="1093157" w="7056315">
                  <a:moveTo>
                    <a:pt x="0" y="0"/>
                  </a:moveTo>
                  <a:lnTo>
                    <a:pt x="6853115" y="0"/>
                  </a:lnTo>
                  <a:lnTo>
                    <a:pt x="7056315" y="546578"/>
                  </a:lnTo>
                  <a:lnTo>
                    <a:pt x="6853115" y="1093157"/>
                  </a:lnTo>
                  <a:lnTo>
                    <a:pt x="0" y="1093157"/>
                  </a:lnTo>
                  <a:lnTo>
                    <a:pt x="203200" y="5465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BD1FB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177800" y="-38100"/>
              <a:ext cx="6802315" cy="11312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440612" y="6301832"/>
            <a:ext cx="10983380" cy="12856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185"/>
              </a:lnSpc>
              <a:spcBef>
                <a:spcPct val="0"/>
              </a:spcBef>
            </a:pPr>
            <a:r>
              <a:rPr lang="en-US" b="true" sz="3757">
                <a:solidFill>
                  <a:srgbClr val="051D40"/>
                </a:solidFill>
                <a:latin typeface="DM Sans Bold"/>
                <a:ea typeface="DM Sans Bold"/>
                <a:cs typeface="DM Sans Bold"/>
                <a:sym typeface="DM Sans Bold"/>
              </a:rPr>
              <a:t>3.Post-launch: Continuous engagement, reviews, and partnerships.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-2519628" y="7227483"/>
            <a:ext cx="7086596" cy="7086596"/>
          </a:xfrm>
          <a:custGeom>
            <a:avLst/>
            <a:gdLst/>
            <a:ahLst/>
            <a:cxnLst/>
            <a:rect r="r" b="b" t="t" l="l"/>
            <a:pathLst>
              <a:path h="7086596" w="7086596">
                <a:moveTo>
                  <a:pt x="0" y="0"/>
                </a:moveTo>
                <a:lnTo>
                  <a:pt x="7086596" y="0"/>
                </a:lnTo>
                <a:lnTo>
                  <a:pt x="7086596" y="7086596"/>
                </a:lnTo>
                <a:lnTo>
                  <a:pt x="0" y="70865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10436461">
            <a:off x="14152110" y="-4118246"/>
            <a:ext cx="6566182" cy="6566182"/>
          </a:xfrm>
          <a:custGeom>
            <a:avLst/>
            <a:gdLst/>
            <a:ahLst/>
            <a:cxnLst/>
            <a:rect r="r" b="b" t="t" l="l"/>
            <a:pathLst>
              <a:path h="6566182" w="6566182">
                <a:moveTo>
                  <a:pt x="0" y="0"/>
                </a:moveTo>
                <a:lnTo>
                  <a:pt x="6566182" y="0"/>
                </a:lnTo>
                <a:lnTo>
                  <a:pt x="6566182" y="6566183"/>
                </a:lnTo>
                <a:lnTo>
                  <a:pt x="0" y="65661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2666464" y="2483762"/>
            <a:ext cx="5133941" cy="5334059"/>
          </a:xfrm>
          <a:custGeom>
            <a:avLst/>
            <a:gdLst/>
            <a:ahLst/>
            <a:cxnLst/>
            <a:rect r="r" b="b" t="t" l="l"/>
            <a:pathLst>
              <a:path h="5334059" w="5133941">
                <a:moveTo>
                  <a:pt x="0" y="0"/>
                </a:moveTo>
                <a:lnTo>
                  <a:pt x="5133941" y="0"/>
                </a:lnTo>
                <a:lnTo>
                  <a:pt x="5133941" y="5334059"/>
                </a:lnTo>
                <a:lnTo>
                  <a:pt x="0" y="533405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97893" t="0" r="-48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028700" y="2718983"/>
            <a:ext cx="10163773" cy="12856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185"/>
              </a:lnSpc>
              <a:spcBef>
                <a:spcPct val="0"/>
              </a:spcBef>
            </a:pPr>
            <a:r>
              <a:rPr lang="en-US" b="true" sz="3757">
                <a:solidFill>
                  <a:srgbClr val="051D40"/>
                </a:solidFill>
                <a:latin typeface="DM Sans Bold"/>
                <a:ea typeface="DM Sans Bold"/>
                <a:cs typeface="DM Sans Bold"/>
                <a:sym typeface="DM Sans Bold"/>
              </a:rPr>
              <a:t>1.Pre-launch: Social media buzz, influencer partnerships.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5120787" y="722749"/>
            <a:ext cx="7095502" cy="7530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289"/>
              </a:lnSpc>
              <a:spcBef>
                <a:spcPct val="0"/>
              </a:spcBef>
            </a:pPr>
            <a:r>
              <a:rPr lang="en-US" b="true" sz="4557">
                <a:solidFill>
                  <a:srgbClr val="051D40"/>
                </a:solidFill>
                <a:latin typeface="DM Sans Bold"/>
                <a:ea typeface="DM Sans Bold"/>
                <a:cs typeface="DM Sans Bold"/>
                <a:sym typeface="DM Sans Bold"/>
              </a:rPr>
              <a:t>6.Getting the Word Out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756181" y="4515026"/>
            <a:ext cx="11460108" cy="12856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185"/>
              </a:lnSpc>
              <a:spcBef>
                <a:spcPct val="0"/>
              </a:spcBef>
            </a:pPr>
            <a:r>
              <a:rPr lang="en-US" b="true" sz="3757">
                <a:solidFill>
                  <a:srgbClr val="051D40"/>
                </a:solidFill>
                <a:latin typeface="DM Sans Bold"/>
                <a:ea typeface="DM Sans Bold"/>
                <a:cs typeface="DM Sans Bold"/>
                <a:sym typeface="DM Sans Bold"/>
              </a:rPr>
              <a:t>2.Launch: App Store optimization, referral program.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708658" y="524827"/>
            <a:ext cx="6235170" cy="1007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884"/>
              </a:lnSpc>
              <a:spcBef>
                <a:spcPct val="0"/>
              </a:spcBef>
            </a:pPr>
            <a:r>
              <a:rPr lang="en-US" b="true" sz="6570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TIMELINE</a:t>
            </a:r>
          </a:p>
        </p:txBody>
      </p:sp>
      <p:grpSp>
        <p:nvGrpSpPr>
          <p:cNvPr name="Group 3" id="3"/>
          <p:cNvGrpSpPr/>
          <p:nvPr/>
        </p:nvGrpSpPr>
        <p:grpSpPr>
          <a:xfrm rot="-10800000">
            <a:off x="4203916" y="7462240"/>
            <a:ext cx="644024" cy="617168"/>
            <a:chOff x="0" y="0"/>
            <a:chExt cx="6350000" cy="633984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8B6B4">
                <a:alpha val="49804"/>
              </a:srgbClr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490644" y="2223535"/>
            <a:ext cx="17343695" cy="5855873"/>
            <a:chOff x="0" y="0"/>
            <a:chExt cx="23124927" cy="7807831"/>
          </a:xfrm>
        </p:grpSpPr>
        <p:grpSp>
          <p:nvGrpSpPr>
            <p:cNvPr name="Group 6" id="6"/>
            <p:cNvGrpSpPr/>
            <p:nvPr/>
          </p:nvGrpSpPr>
          <p:grpSpPr>
            <a:xfrm rot="0">
              <a:off x="0" y="5100733"/>
              <a:ext cx="6144408" cy="2707097"/>
              <a:chOff x="0" y="0"/>
              <a:chExt cx="1213710" cy="534735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1213710" cy="534735"/>
              </a:xfrm>
              <a:custGeom>
                <a:avLst/>
                <a:gdLst/>
                <a:ahLst/>
                <a:cxnLst/>
                <a:rect r="r" b="b" t="t" l="l"/>
                <a:pathLst>
                  <a:path h="534735" w="1213710">
                    <a:moveTo>
                      <a:pt x="0" y="0"/>
                    </a:moveTo>
                    <a:lnTo>
                      <a:pt x="1213710" y="0"/>
                    </a:lnTo>
                    <a:lnTo>
                      <a:pt x="1213710" y="534735"/>
                    </a:lnTo>
                    <a:lnTo>
                      <a:pt x="0" y="534735"/>
                    </a:lnTo>
                    <a:close/>
                  </a:path>
                </a:pathLst>
              </a:custGeom>
              <a:solidFill>
                <a:srgbClr val="18B6B4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76200"/>
                <a:ext cx="1213710" cy="61093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5599"/>
                  </a:lnSpc>
                </a:pPr>
                <a:r>
                  <a:rPr lang="en-US" b="true" sz="3999" spc="199">
                    <a:solidFill>
                      <a:srgbClr val="FFFFFF"/>
                    </a:solidFill>
                    <a:latin typeface="Aileron Ultra-Bold"/>
                    <a:ea typeface="Aileron Ultra-Bold"/>
                    <a:cs typeface="Aileron Ultra-Bold"/>
                    <a:sym typeface="Aileron Ultra-Bold"/>
                  </a:rPr>
                  <a:t>1</a:t>
                </a: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0">
              <a:off x="5111997" y="4277843"/>
              <a:ext cx="6144408" cy="2707097"/>
              <a:chOff x="0" y="0"/>
              <a:chExt cx="1213710" cy="534735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1213710" cy="534735"/>
              </a:xfrm>
              <a:custGeom>
                <a:avLst/>
                <a:gdLst/>
                <a:ahLst/>
                <a:cxnLst/>
                <a:rect r="r" b="b" t="t" l="l"/>
                <a:pathLst>
                  <a:path h="534735" w="1213710">
                    <a:moveTo>
                      <a:pt x="0" y="0"/>
                    </a:moveTo>
                    <a:lnTo>
                      <a:pt x="1213710" y="0"/>
                    </a:lnTo>
                    <a:lnTo>
                      <a:pt x="1213710" y="534735"/>
                    </a:lnTo>
                    <a:lnTo>
                      <a:pt x="0" y="534735"/>
                    </a:lnTo>
                    <a:close/>
                  </a:path>
                </a:pathLst>
              </a:custGeom>
              <a:solidFill>
                <a:srgbClr val="37C9EF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76200"/>
                <a:ext cx="1213710" cy="61093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5599"/>
                  </a:lnSpc>
                </a:pPr>
                <a:r>
                  <a:rPr lang="en-US" b="true" sz="3999" spc="199">
                    <a:solidFill>
                      <a:srgbClr val="FFFFFF"/>
                    </a:solidFill>
                    <a:latin typeface="Aileron Ultra-Bold"/>
                    <a:ea typeface="Aileron Ultra-Bold"/>
                    <a:cs typeface="Aileron Ultra-Bold"/>
                    <a:sym typeface="Aileron Ultra-Bold"/>
                  </a:rPr>
                  <a:t>2</a:t>
                </a:r>
              </a:p>
            </p:txBody>
          </p:sp>
        </p:grpSp>
        <p:grpSp>
          <p:nvGrpSpPr>
            <p:cNvPr name="Group 12" id="12"/>
            <p:cNvGrpSpPr/>
            <p:nvPr/>
          </p:nvGrpSpPr>
          <p:grpSpPr>
            <a:xfrm rot="0">
              <a:off x="10178906" y="3462098"/>
              <a:ext cx="6144408" cy="2707097"/>
              <a:chOff x="0" y="0"/>
              <a:chExt cx="1213710" cy="534735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1213710" cy="534735"/>
              </a:xfrm>
              <a:custGeom>
                <a:avLst/>
                <a:gdLst/>
                <a:ahLst/>
                <a:cxnLst/>
                <a:rect r="r" b="b" t="t" l="l"/>
                <a:pathLst>
                  <a:path h="534735" w="1213710">
                    <a:moveTo>
                      <a:pt x="0" y="0"/>
                    </a:moveTo>
                    <a:lnTo>
                      <a:pt x="1213710" y="0"/>
                    </a:lnTo>
                    <a:lnTo>
                      <a:pt x="1213710" y="534735"/>
                    </a:lnTo>
                    <a:lnTo>
                      <a:pt x="0" y="534735"/>
                    </a:lnTo>
                    <a:close/>
                  </a:path>
                </a:pathLst>
              </a:custGeom>
              <a:solidFill>
                <a:srgbClr val="2C92D5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76200"/>
                <a:ext cx="1213710" cy="61093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5599"/>
                  </a:lnSpc>
                </a:pPr>
                <a:r>
                  <a:rPr lang="en-US" b="true" sz="3999" spc="199">
                    <a:solidFill>
                      <a:srgbClr val="FFFFFF"/>
                    </a:solidFill>
                    <a:latin typeface="Aileron Ultra-Bold"/>
                    <a:ea typeface="Aileron Ultra-Bold"/>
                    <a:cs typeface="Aileron Ultra-Bold"/>
                    <a:sym typeface="Aileron Ultra-Bold"/>
                  </a:rPr>
                  <a:t>3</a:t>
                </a:r>
              </a:p>
            </p:txBody>
          </p:sp>
        </p:grpSp>
        <p:grpSp>
          <p:nvGrpSpPr>
            <p:cNvPr name="Group 15" id="15"/>
            <p:cNvGrpSpPr/>
            <p:nvPr/>
          </p:nvGrpSpPr>
          <p:grpSpPr>
            <a:xfrm rot="-10800000">
              <a:off x="10162303" y="6162049"/>
              <a:ext cx="1077499" cy="822891"/>
              <a:chOff x="0" y="0"/>
              <a:chExt cx="8301435" cy="6339840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8301435" cy="6339840"/>
              </a:xfrm>
              <a:custGeom>
                <a:avLst/>
                <a:gdLst/>
                <a:ahLst/>
                <a:cxnLst/>
                <a:rect r="r" b="b" t="t" l="l"/>
                <a:pathLst>
                  <a:path h="6339840" w="8301435">
                    <a:moveTo>
                      <a:pt x="8301435" y="6339840"/>
                    </a:moveTo>
                    <a:lnTo>
                      <a:pt x="0" y="633984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C92D5">
                  <a:alpha val="49804"/>
                </a:srgbClr>
              </a:solidFill>
            </p:spPr>
          </p:sp>
        </p:grpSp>
        <p:grpSp>
          <p:nvGrpSpPr>
            <p:cNvPr name="Group 17" id="17"/>
            <p:cNvGrpSpPr/>
            <p:nvPr/>
          </p:nvGrpSpPr>
          <p:grpSpPr>
            <a:xfrm rot="-10800000">
              <a:off x="5083511" y="6984940"/>
              <a:ext cx="1077499" cy="822891"/>
              <a:chOff x="0" y="0"/>
              <a:chExt cx="8301435" cy="6339840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8301435" cy="6339840"/>
              </a:xfrm>
              <a:custGeom>
                <a:avLst/>
                <a:gdLst/>
                <a:ahLst/>
                <a:cxnLst/>
                <a:rect r="r" b="b" t="t" l="l"/>
                <a:pathLst>
                  <a:path h="6339840" w="8301435">
                    <a:moveTo>
                      <a:pt x="8301435" y="6339840"/>
                    </a:moveTo>
                    <a:lnTo>
                      <a:pt x="0" y="633984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7C9EF">
                  <a:alpha val="49804"/>
                </a:srgbClr>
              </a:solidFill>
            </p:spPr>
          </p:sp>
        </p:grpSp>
        <p:grpSp>
          <p:nvGrpSpPr>
            <p:cNvPr name="Group 19" id="19"/>
            <p:cNvGrpSpPr/>
            <p:nvPr/>
          </p:nvGrpSpPr>
          <p:grpSpPr>
            <a:xfrm rot="0">
              <a:off x="15235834" y="1241263"/>
              <a:ext cx="7889093" cy="5360821"/>
              <a:chOff x="0" y="0"/>
              <a:chExt cx="1277871" cy="868343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1277871" cy="868343"/>
              </a:xfrm>
              <a:custGeom>
                <a:avLst/>
                <a:gdLst/>
                <a:ahLst/>
                <a:cxnLst/>
                <a:rect r="r" b="b" t="t" l="l"/>
                <a:pathLst>
                  <a:path h="868343" w="1277871">
                    <a:moveTo>
                      <a:pt x="1277871" y="434171"/>
                    </a:moveTo>
                    <a:lnTo>
                      <a:pt x="871471" y="0"/>
                    </a:lnTo>
                    <a:lnTo>
                      <a:pt x="871471" y="203200"/>
                    </a:lnTo>
                    <a:lnTo>
                      <a:pt x="0" y="203200"/>
                    </a:lnTo>
                    <a:lnTo>
                      <a:pt x="0" y="665143"/>
                    </a:lnTo>
                    <a:lnTo>
                      <a:pt x="871471" y="665143"/>
                    </a:lnTo>
                    <a:lnTo>
                      <a:pt x="871471" y="868343"/>
                    </a:lnTo>
                    <a:lnTo>
                      <a:pt x="1277871" y="434171"/>
                    </a:lnTo>
                    <a:close/>
                  </a:path>
                </a:pathLst>
              </a:custGeom>
              <a:solidFill>
                <a:srgbClr val="13538A"/>
              </a:solidFill>
            </p:spPr>
          </p:sp>
          <p:sp>
            <p:nvSpPr>
              <p:cNvPr name="TextBox 21" id="21"/>
              <p:cNvSpPr txBox="true"/>
              <p:nvPr/>
            </p:nvSpPr>
            <p:spPr>
              <a:xfrm>
                <a:off x="0" y="127000"/>
                <a:ext cx="1176271" cy="53814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5599"/>
                  </a:lnSpc>
                </a:pPr>
                <a:r>
                  <a:rPr lang="en-US" b="true" sz="3999" spc="199">
                    <a:solidFill>
                      <a:srgbClr val="FFFFFF"/>
                    </a:solidFill>
                    <a:latin typeface="Aileron Ultra-Bold"/>
                    <a:ea typeface="Aileron Ultra-Bold"/>
                    <a:cs typeface="Aileron Ultra-Bold"/>
                    <a:sym typeface="Aileron Ultra-Bold"/>
                  </a:rPr>
                  <a:t>4</a:t>
                </a:r>
              </a:p>
            </p:txBody>
          </p:sp>
        </p:grpSp>
        <p:grpSp>
          <p:nvGrpSpPr>
            <p:cNvPr name="Group 22" id="22"/>
            <p:cNvGrpSpPr/>
            <p:nvPr/>
          </p:nvGrpSpPr>
          <p:grpSpPr>
            <a:xfrm rot="-10800000">
              <a:off x="15219231" y="5339159"/>
              <a:ext cx="1077499" cy="822891"/>
              <a:chOff x="0" y="0"/>
              <a:chExt cx="8301435" cy="6339840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8301435" cy="6339840"/>
              </a:xfrm>
              <a:custGeom>
                <a:avLst/>
                <a:gdLst/>
                <a:ahLst/>
                <a:cxnLst/>
                <a:rect r="r" b="b" t="t" l="l"/>
                <a:pathLst>
                  <a:path h="6339840" w="8301435">
                    <a:moveTo>
                      <a:pt x="8301435" y="6339840"/>
                    </a:moveTo>
                    <a:lnTo>
                      <a:pt x="0" y="633984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3538A">
                  <a:alpha val="49804"/>
                </a:srgbClr>
              </a:solidFill>
            </p:spPr>
          </p:sp>
        </p:grpSp>
        <p:sp>
          <p:nvSpPr>
            <p:cNvPr name="TextBox 24" id="24"/>
            <p:cNvSpPr txBox="true"/>
            <p:nvPr/>
          </p:nvSpPr>
          <p:spPr>
            <a:xfrm rot="0">
              <a:off x="1122588" y="2396122"/>
              <a:ext cx="3290514" cy="17978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640"/>
                </a:lnSpc>
              </a:pPr>
              <a:r>
                <a:rPr lang="en-US" sz="2600" spc="78">
                  <a:solidFill>
                    <a:srgbClr val="FFFFFF"/>
                  </a:solidFill>
                  <a:latin typeface="Aileron"/>
                  <a:ea typeface="Aileron"/>
                  <a:cs typeface="Aileron"/>
                  <a:sym typeface="Aileron"/>
                </a:rPr>
                <a:t>Market research &amp; design</a:t>
              </a:r>
            </a:p>
          </p:txBody>
        </p:sp>
        <p:sp>
          <p:nvSpPr>
            <p:cNvPr name="TextBox 25" id="25"/>
            <p:cNvSpPr txBox="true"/>
            <p:nvPr/>
          </p:nvSpPr>
          <p:spPr>
            <a:xfrm rot="0">
              <a:off x="6189497" y="2273802"/>
              <a:ext cx="3290514" cy="11882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640"/>
                </a:lnSpc>
              </a:pPr>
              <a:r>
                <a:rPr lang="en-US" sz="2600" spc="78">
                  <a:solidFill>
                    <a:srgbClr val="FFFFFF"/>
                  </a:solidFill>
                  <a:latin typeface="Aileron"/>
                  <a:ea typeface="Aileron"/>
                  <a:cs typeface="Aileron"/>
                  <a:sym typeface="Aileron"/>
                </a:rPr>
                <a:t>Development &amp; testing </a:t>
              </a:r>
            </a:p>
          </p:txBody>
        </p:sp>
        <p:sp>
          <p:nvSpPr>
            <p:cNvPr name="TextBox 26" id="26"/>
            <p:cNvSpPr txBox="true"/>
            <p:nvPr/>
          </p:nvSpPr>
          <p:spPr>
            <a:xfrm rot="0">
              <a:off x="11157611" y="1354084"/>
              <a:ext cx="3290514" cy="11882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640"/>
                </a:lnSpc>
              </a:pPr>
              <a:r>
                <a:rPr lang="en-US" sz="2600" spc="78">
                  <a:solidFill>
                    <a:srgbClr val="FFFFFF"/>
                  </a:solidFill>
                  <a:latin typeface="Aileron"/>
                  <a:ea typeface="Aileron"/>
                  <a:cs typeface="Aileron"/>
                  <a:sym typeface="Aileron"/>
                </a:rPr>
                <a:t>Launch &amp; initial promotion</a:t>
              </a:r>
            </a:p>
          </p:txBody>
        </p:sp>
        <p:sp>
          <p:nvSpPr>
            <p:cNvPr name="TextBox 27" id="27"/>
            <p:cNvSpPr txBox="true"/>
            <p:nvPr/>
          </p:nvSpPr>
          <p:spPr>
            <a:xfrm rot="0">
              <a:off x="16040754" y="-57150"/>
              <a:ext cx="3290514" cy="17978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640"/>
                </a:lnSpc>
              </a:pPr>
              <a:r>
                <a:rPr lang="en-US" sz="2600" spc="78">
                  <a:solidFill>
                    <a:srgbClr val="FFFFFF"/>
                  </a:solidFill>
                  <a:latin typeface="Aileron"/>
                  <a:ea typeface="Aileron"/>
                  <a:cs typeface="Aileron"/>
                  <a:sym typeface="Aileron"/>
                </a:rPr>
                <a:t>Ongoing updates &amp; scaling</a:t>
              </a:r>
            </a:p>
          </p:txBody>
        </p:sp>
      </p:grp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10899382" y="-54747"/>
            <a:ext cx="8958965" cy="9313047"/>
            <a:chOff x="0" y="0"/>
            <a:chExt cx="6108573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108573" cy="6350000"/>
            </a:xfrm>
            <a:custGeom>
              <a:avLst/>
              <a:gdLst/>
              <a:ahLst/>
              <a:cxnLst/>
              <a:rect r="r" b="b" t="t" l="l"/>
              <a:pathLst>
                <a:path h="6350000" w="6108573">
                  <a:moveTo>
                    <a:pt x="6108573" y="0"/>
                  </a:moveTo>
                  <a:lnTo>
                    <a:pt x="6108573" y="3295396"/>
                  </a:lnTo>
                  <a:cubicBezTo>
                    <a:pt x="6108573" y="4982464"/>
                    <a:pt x="4741164" y="6350000"/>
                    <a:pt x="3054350" y="6350000"/>
                  </a:cubicBezTo>
                  <a:cubicBezTo>
                    <a:pt x="1367536" y="6350000"/>
                    <a:pt x="0" y="4982464"/>
                    <a:pt x="0" y="3295523"/>
                  </a:cubicBezTo>
                  <a:lnTo>
                    <a:pt x="0" y="0"/>
                  </a:lnTo>
                  <a:lnTo>
                    <a:pt x="6108573" y="0"/>
                  </a:lnTo>
                  <a:close/>
                </a:path>
              </a:pathLst>
            </a:custGeom>
            <a:blipFill>
              <a:blip r:embed="rId2"/>
              <a:stretch>
                <a:fillRect l="-28012" t="0" r="-28012" b="0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7259300" y="8127303"/>
            <a:ext cx="1802889" cy="1802889"/>
          </a:xfrm>
          <a:custGeom>
            <a:avLst/>
            <a:gdLst/>
            <a:ahLst/>
            <a:cxnLst/>
            <a:rect r="r" b="b" t="t" l="l"/>
            <a:pathLst>
              <a:path h="1802889" w="1802889">
                <a:moveTo>
                  <a:pt x="0" y="0"/>
                </a:moveTo>
                <a:lnTo>
                  <a:pt x="1802889" y="0"/>
                </a:lnTo>
                <a:lnTo>
                  <a:pt x="1802889" y="1802889"/>
                </a:lnTo>
                <a:lnTo>
                  <a:pt x="0" y="180288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833387" y="-1033334"/>
            <a:ext cx="2293320" cy="2293320"/>
          </a:xfrm>
          <a:custGeom>
            <a:avLst/>
            <a:gdLst/>
            <a:ahLst/>
            <a:cxnLst/>
            <a:rect r="r" b="b" t="t" l="l"/>
            <a:pathLst>
              <a:path h="2293320" w="2293320">
                <a:moveTo>
                  <a:pt x="0" y="0"/>
                </a:moveTo>
                <a:lnTo>
                  <a:pt x="2293320" y="0"/>
                </a:lnTo>
                <a:lnTo>
                  <a:pt x="2293320" y="2293319"/>
                </a:lnTo>
                <a:lnTo>
                  <a:pt x="0" y="22933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-1543050" y="-54747"/>
            <a:ext cx="2760734" cy="10341747"/>
            <a:chOff x="0" y="0"/>
            <a:chExt cx="727107" cy="272375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27107" cy="2723752"/>
            </a:xfrm>
            <a:custGeom>
              <a:avLst/>
              <a:gdLst/>
              <a:ahLst/>
              <a:cxnLst/>
              <a:rect r="r" b="b" t="t" l="l"/>
              <a:pathLst>
                <a:path h="2723752" w="727107">
                  <a:moveTo>
                    <a:pt x="0" y="0"/>
                  </a:moveTo>
                  <a:lnTo>
                    <a:pt x="727107" y="0"/>
                  </a:lnTo>
                  <a:lnTo>
                    <a:pt x="727107" y="2723752"/>
                  </a:lnTo>
                  <a:lnTo>
                    <a:pt x="0" y="2723752"/>
                  </a:ln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727107" cy="27618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977483" y="941074"/>
            <a:ext cx="7222901" cy="2015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884"/>
              </a:lnSpc>
              <a:spcBef>
                <a:spcPct val="0"/>
              </a:spcBef>
            </a:pPr>
            <a:r>
              <a:rPr lang="en-US" b="true" sz="6570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FINANCIAL PLAN AND FEASIBILITY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1839694" y="3709039"/>
            <a:ext cx="7498479" cy="1985546"/>
            <a:chOff x="0" y="0"/>
            <a:chExt cx="1974908" cy="52294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974908" cy="522942"/>
            </a:xfrm>
            <a:custGeom>
              <a:avLst/>
              <a:gdLst/>
              <a:ahLst/>
              <a:cxnLst/>
              <a:rect r="r" b="b" t="t" l="l"/>
              <a:pathLst>
                <a:path h="522942" w="1974908">
                  <a:moveTo>
                    <a:pt x="52656" y="0"/>
                  </a:moveTo>
                  <a:lnTo>
                    <a:pt x="1922252" y="0"/>
                  </a:lnTo>
                  <a:cubicBezTo>
                    <a:pt x="1936218" y="0"/>
                    <a:pt x="1949611" y="5548"/>
                    <a:pt x="1959486" y="15423"/>
                  </a:cubicBezTo>
                  <a:cubicBezTo>
                    <a:pt x="1969360" y="25297"/>
                    <a:pt x="1974908" y="38691"/>
                    <a:pt x="1974908" y="52656"/>
                  </a:cubicBezTo>
                  <a:lnTo>
                    <a:pt x="1974908" y="470286"/>
                  </a:lnTo>
                  <a:cubicBezTo>
                    <a:pt x="1974908" y="484252"/>
                    <a:pt x="1969360" y="497645"/>
                    <a:pt x="1959486" y="507520"/>
                  </a:cubicBezTo>
                  <a:cubicBezTo>
                    <a:pt x="1949611" y="517395"/>
                    <a:pt x="1936218" y="522942"/>
                    <a:pt x="1922252" y="522942"/>
                  </a:cubicBezTo>
                  <a:lnTo>
                    <a:pt x="52656" y="522942"/>
                  </a:lnTo>
                  <a:cubicBezTo>
                    <a:pt x="38691" y="522942"/>
                    <a:pt x="25297" y="517395"/>
                    <a:pt x="15423" y="507520"/>
                  </a:cubicBezTo>
                  <a:cubicBezTo>
                    <a:pt x="5548" y="497645"/>
                    <a:pt x="0" y="484252"/>
                    <a:pt x="0" y="470286"/>
                  </a:cubicBezTo>
                  <a:lnTo>
                    <a:pt x="0" y="52656"/>
                  </a:lnTo>
                  <a:cubicBezTo>
                    <a:pt x="0" y="38691"/>
                    <a:pt x="5548" y="25297"/>
                    <a:pt x="15423" y="15423"/>
                  </a:cubicBezTo>
                  <a:cubicBezTo>
                    <a:pt x="25297" y="5548"/>
                    <a:pt x="38691" y="0"/>
                    <a:pt x="52656" y="0"/>
                  </a:cubicBezTo>
                  <a:close/>
                </a:path>
              </a:pathLst>
            </a:custGeom>
            <a:solidFill>
              <a:srgbClr val="DEDBEE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1974908" cy="5610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938135" y="3782793"/>
            <a:ext cx="745230" cy="738817"/>
            <a:chOff x="0" y="0"/>
            <a:chExt cx="235124" cy="233101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35124" cy="233101"/>
            </a:xfrm>
            <a:custGeom>
              <a:avLst/>
              <a:gdLst/>
              <a:ahLst/>
              <a:cxnLst/>
              <a:rect r="r" b="b" t="t" l="l"/>
              <a:pathLst>
                <a:path h="233101" w="235124">
                  <a:moveTo>
                    <a:pt x="116550" y="0"/>
                  </a:moveTo>
                  <a:lnTo>
                    <a:pt x="118574" y="0"/>
                  </a:lnTo>
                  <a:cubicBezTo>
                    <a:pt x="182943" y="0"/>
                    <a:pt x="235124" y="52181"/>
                    <a:pt x="235124" y="116550"/>
                  </a:cubicBezTo>
                  <a:lnTo>
                    <a:pt x="235124" y="116550"/>
                  </a:lnTo>
                  <a:cubicBezTo>
                    <a:pt x="235124" y="180919"/>
                    <a:pt x="182943" y="233101"/>
                    <a:pt x="118574" y="233101"/>
                  </a:cubicBezTo>
                  <a:lnTo>
                    <a:pt x="116550" y="233101"/>
                  </a:lnTo>
                  <a:cubicBezTo>
                    <a:pt x="52181" y="233101"/>
                    <a:pt x="0" y="180919"/>
                    <a:pt x="0" y="116550"/>
                  </a:cubicBezTo>
                  <a:lnTo>
                    <a:pt x="0" y="116550"/>
                  </a:lnTo>
                  <a:cubicBezTo>
                    <a:pt x="0" y="52181"/>
                    <a:pt x="52181" y="0"/>
                    <a:pt x="116550" y="0"/>
                  </a:cubicBez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47625"/>
              <a:ext cx="235124" cy="2807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000000"/>
                  </a:solidFill>
                  <a:latin typeface="Belleza"/>
                  <a:ea typeface="Belleza"/>
                  <a:cs typeface="Belleza"/>
                  <a:sym typeface="Belleza"/>
                </a:rPr>
                <a:t>1</a:t>
              </a: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2891253" y="3850674"/>
            <a:ext cx="5565409" cy="16000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7"/>
              </a:lnSpc>
              <a:spcBef>
                <a:spcPct val="0"/>
              </a:spcBef>
            </a:pPr>
            <a:r>
              <a:rPr lang="en-US" sz="3005">
                <a:solidFill>
                  <a:srgbClr val="000000"/>
                </a:solidFill>
                <a:latin typeface="Belleza"/>
                <a:ea typeface="Belleza"/>
                <a:cs typeface="Belleza"/>
                <a:sym typeface="Belleza"/>
              </a:rPr>
              <a:t>Initial investment requirements for development, marketing, and partnerships.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1839694" y="6204804"/>
            <a:ext cx="7498479" cy="1922499"/>
            <a:chOff x="0" y="0"/>
            <a:chExt cx="1974908" cy="506337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974908" cy="506337"/>
            </a:xfrm>
            <a:custGeom>
              <a:avLst/>
              <a:gdLst/>
              <a:ahLst/>
              <a:cxnLst/>
              <a:rect r="r" b="b" t="t" l="l"/>
              <a:pathLst>
                <a:path h="506337" w="1974908">
                  <a:moveTo>
                    <a:pt x="52656" y="0"/>
                  </a:moveTo>
                  <a:lnTo>
                    <a:pt x="1922252" y="0"/>
                  </a:lnTo>
                  <a:cubicBezTo>
                    <a:pt x="1936218" y="0"/>
                    <a:pt x="1949611" y="5548"/>
                    <a:pt x="1959486" y="15423"/>
                  </a:cubicBezTo>
                  <a:cubicBezTo>
                    <a:pt x="1969360" y="25297"/>
                    <a:pt x="1974908" y="38691"/>
                    <a:pt x="1974908" y="52656"/>
                  </a:cubicBezTo>
                  <a:lnTo>
                    <a:pt x="1974908" y="453682"/>
                  </a:lnTo>
                  <a:cubicBezTo>
                    <a:pt x="1974908" y="467647"/>
                    <a:pt x="1969360" y="481040"/>
                    <a:pt x="1959486" y="490915"/>
                  </a:cubicBezTo>
                  <a:cubicBezTo>
                    <a:pt x="1949611" y="500790"/>
                    <a:pt x="1936218" y="506337"/>
                    <a:pt x="1922252" y="506337"/>
                  </a:cubicBezTo>
                  <a:lnTo>
                    <a:pt x="52656" y="506337"/>
                  </a:lnTo>
                  <a:cubicBezTo>
                    <a:pt x="38691" y="506337"/>
                    <a:pt x="25297" y="500790"/>
                    <a:pt x="15423" y="490915"/>
                  </a:cubicBezTo>
                  <a:cubicBezTo>
                    <a:pt x="5548" y="481040"/>
                    <a:pt x="0" y="467647"/>
                    <a:pt x="0" y="453682"/>
                  </a:cubicBezTo>
                  <a:lnTo>
                    <a:pt x="0" y="52656"/>
                  </a:lnTo>
                  <a:cubicBezTo>
                    <a:pt x="0" y="38691"/>
                    <a:pt x="5548" y="25297"/>
                    <a:pt x="15423" y="15423"/>
                  </a:cubicBezTo>
                  <a:cubicBezTo>
                    <a:pt x="25297" y="5548"/>
                    <a:pt x="38691" y="0"/>
                    <a:pt x="52656" y="0"/>
                  </a:cubicBezTo>
                  <a:close/>
                </a:path>
              </a:pathLst>
            </a:custGeom>
            <a:solidFill>
              <a:srgbClr val="DEDBEE"/>
            </a:solidFill>
            <a:ln cap="rnd">
              <a:noFill/>
              <a:prstDash val="solid"/>
              <a:round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1974908" cy="5444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938135" y="6278557"/>
            <a:ext cx="745230" cy="738817"/>
            <a:chOff x="0" y="0"/>
            <a:chExt cx="235124" cy="233101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235124" cy="233101"/>
            </a:xfrm>
            <a:custGeom>
              <a:avLst/>
              <a:gdLst/>
              <a:ahLst/>
              <a:cxnLst/>
              <a:rect r="r" b="b" t="t" l="l"/>
              <a:pathLst>
                <a:path h="233101" w="235124">
                  <a:moveTo>
                    <a:pt x="116550" y="0"/>
                  </a:moveTo>
                  <a:lnTo>
                    <a:pt x="118574" y="0"/>
                  </a:lnTo>
                  <a:cubicBezTo>
                    <a:pt x="182943" y="0"/>
                    <a:pt x="235124" y="52181"/>
                    <a:pt x="235124" y="116550"/>
                  </a:cubicBezTo>
                  <a:lnTo>
                    <a:pt x="235124" y="116550"/>
                  </a:lnTo>
                  <a:cubicBezTo>
                    <a:pt x="235124" y="180919"/>
                    <a:pt x="182943" y="233101"/>
                    <a:pt x="118574" y="233101"/>
                  </a:cubicBezTo>
                  <a:lnTo>
                    <a:pt x="116550" y="233101"/>
                  </a:lnTo>
                  <a:cubicBezTo>
                    <a:pt x="52181" y="233101"/>
                    <a:pt x="0" y="180919"/>
                    <a:pt x="0" y="116550"/>
                  </a:cubicBezTo>
                  <a:lnTo>
                    <a:pt x="0" y="116550"/>
                  </a:lnTo>
                  <a:cubicBezTo>
                    <a:pt x="0" y="52181"/>
                    <a:pt x="52181" y="0"/>
                    <a:pt x="116550" y="0"/>
                  </a:cubicBezTo>
                  <a:close/>
                </a:path>
              </a:pathLst>
            </a:custGeom>
            <a:solidFill>
              <a:srgbClr val="145DA0"/>
            </a:solidFill>
            <a:ln cap="rnd">
              <a:noFill/>
              <a:prstDash val="solid"/>
              <a:round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-47625"/>
              <a:ext cx="235124" cy="2807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079"/>
                </a:lnSpc>
                <a:spcBef>
                  <a:spcPct val="0"/>
                </a:spcBef>
              </a:pPr>
              <a:r>
                <a:rPr lang="en-US" sz="2199" strike="noStrike" u="none">
                  <a:solidFill>
                    <a:srgbClr val="000000"/>
                  </a:solidFill>
                  <a:latin typeface="Belleza"/>
                  <a:ea typeface="Belleza"/>
                  <a:cs typeface="Belleza"/>
                  <a:sym typeface="Belleza"/>
                </a:rPr>
                <a:t>2</a:t>
              </a: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2891253" y="6346438"/>
            <a:ext cx="5565409" cy="10666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7"/>
              </a:lnSpc>
              <a:spcBef>
                <a:spcPct val="0"/>
              </a:spcBef>
            </a:pPr>
            <a:r>
              <a:rPr lang="en-US" sz="3005">
                <a:solidFill>
                  <a:srgbClr val="746F5B"/>
                </a:solidFill>
                <a:latin typeface="Belleza"/>
                <a:ea typeface="Belleza"/>
                <a:cs typeface="Belleza"/>
                <a:sym typeface="Belleza"/>
              </a:rPr>
              <a:t>Profitability forecast in 2–3 years, with steady revenue growth.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5DA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28446" y="-171758"/>
            <a:ext cx="6279570" cy="10287000"/>
          </a:xfrm>
          <a:custGeom>
            <a:avLst/>
            <a:gdLst/>
            <a:ahLst/>
            <a:cxnLst/>
            <a:rect r="r" b="b" t="t" l="l"/>
            <a:pathLst>
              <a:path h="10287000" w="6279570">
                <a:moveTo>
                  <a:pt x="0" y="0"/>
                </a:moveTo>
                <a:lnTo>
                  <a:pt x="6279570" y="0"/>
                </a:lnTo>
                <a:lnTo>
                  <a:pt x="627957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1908" t="0" r="-31908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5993373" y="-5458262"/>
            <a:ext cx="10196686" cy="10196686"/>
          </a:xfrm>
          <a:custGeom>
            <a:avLst/>
            <a:gdLst/>
            <a:ahLst/>
            <a:cxnLst/>
            <a:rect r="r" b="b" t="t" l="l"/>
            <a:pathLst>
              <a:path h="10196686" w="10196686">
                <a:moveTo>
                  <a:pt x="0" y="0"/>
                </a:moveTo>
                <a:lnTo>
                  <a:pt x="10196686" y="0"/>
                </a:lnTo>
                <a:lnTo>
                  <a:pt x="10196686" y="10196685"/>
                </a:lnTo>
                <a:lnTo>
                  <a:pt x="0" y="1019668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9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697329" y="6667836"/>
            <a:ext cx="8414387" cy="8414387"/>
          </a:xfrm>
          <a:custGeom>
            <a:avLst/>
            <a:gdLst/>
            <a:ahLst/>
            <a:cxnLst/>
            <a:rect r="r" b="b" t="t" l="l"/>
            <a:pathLst>
              <a:path h="8414387" w="8414387">
                <a:moveTo>
                  <a:pt x="0" y="0"/>
                </a:moveTo>
                <a:lnTo>
                  <a:pt x="8414387" y="0"/>
                </a:lnTo>
                <a:lnTo>
                  <a:pt x="8414387" y="8414387"/>
                </a:lnTo>
                <a:lnTo>
                  <a:pt x="0" y="841438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9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6979881" y="1982319"/>
            <a:ext cx="10446436" cy="14716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719"/>
              </a:lnSpc>
              <a:spcBef>
                <a:spcPct val="0"/>
              </a:spcBef>
            </a:pPr>
            <a:r>
              <a:rPr lang="en-US" b="true" sz="4766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ON SPOT AUTOCARE: YOUR RELIABLE DRIVING COMPANION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979881" y="4681273"/>
            <a:ext cx="10279419" cy="17006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519"/>
              </a:lnSpc>
              <a:spcBef>
                <a:spcPct val="0"/>
              </a:spcBef>
            </a:pPr>
            <a:r>
              <a:rPr lang="en-US" b="true" sz="3274">
                <a:solidFill>
                  <a:srgbClr val="4BD1FB"/>
                </a:solidFill>
                <a:latin typeface="DM Sans Bold"/>
                <a:ea typeface="DM Sans Bold"/>
                <a:cs typeface="DM Sans Bold"/>
                <a:sym typeface="DM Sans Bold"/>
              </a:rPr>
              <a:t>“Bringing trusted roadside help to drivers anywhere, anytime, so you can drive with peace of mind.”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683520" y="1590911"/>
            <a:ext cx="2651835" cy="2651835"/>
          </a:xfrm>
          <a:custGeom>
            <a:avLst/>
            <a:gdLst/>
            <a:ahLst/>
            <a:cxnLst/>
            <a:rect r="r" b="b" t="t" l="l"/>
            <a:pathLst>
              <a:path h="2651835" w="2651835">
                <a:moveTo>
                  <a:pt x="0" y="0"/>
                </a:moveTo>
                <a:lnTo>
                  <a:pt x="2651835" y="0"/>
                </a:lnTo>
                <a:lnTo>
                  <a:pt x="2651835" y="2651835"/>
                </a:lnTo>
                <a:lnTo>
                  <a:pt x="0" y="26518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10269549" y="2268549"/>
            <a:ext cx="8018451" cy="8018451"/>
            <a:chOff x="0" y="0"/>
            <a:chExt cx="3331210" cy="333121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331210" cy="3331210"/>
            </a:xfrm>
            <a:custGeom>
              <a:avLst/>
              <a:gdLst/>
              <a:ahLst/>
              <a:cxnLst/>
              <a:rect r="r" b="b" t="t" l="l"/>
              <a:pathLst>
                <a:path h="3331210" w="3331210">
                  <a:moveTo>
                    <a:pt x="3331210" y="3331210"/>
                  </a:moveTo>
                  <a:lnTo>
                    <a:pt x="0" y="3331210"/>
                  </a:lnTo>
                  <a:cubicBezTo>
                    <a:pt x="0" y="1490980"/>
                    <a:pt x="1490980" y="0"/>
                    <a:pt x="3331210" y="0"/>
                  </a:cubicBezTo>
                  <a:lnTo>
                    <a:pt x="3331210" y="3331210"/>
                  </a:lnTo>
                  <a:close/>
                </a:path>
              </a:pathLst>
            </a:custGeom>
            <a:blipFill>
              <a:blip r:embed="rId4"/>
              <a:stretch>
                <a:fillRect l="-18159" t="0" r="-59834" b="0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1538135" y="4080821"/>
            <a:ext cx="11320395" cy="14150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1437"/>
              </a:lnSpc>
            </a:pPr>
            <a:r>
              <a:rPr lang="en-US" b="true" sz="8169" spc="498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Any Questions?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-789475" y="-570381"/>
            <a:ext cx="2651835" cy="2651835"/>
          </a:xfrm>
          <a:custGeom>
            <a:avLst/>
            <a:gdLst/>
            <a:ahLst/>
            <a:cxnLst/>
            <a:rect r="r" b="b" t="t" l="l"/>
            <a:pathLst>
              <a:path h="2651835" w="2651835">
                <a:moveTo>
                  <a:pt x="0" y="0"/>
                </a:moveTo>
                <a:lnTo>
                  <a:pt x="2651836" y="0"/>
                </a:lnTo>
                <a:lnTo>
                  <a:pt x="2651836" y="2651835"/>
                </a:lnTo>
                <a:lnTo>
                  <a:pt x="0" y="26518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5DA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523064" y="3893230"/>
            <a:ext cx="2845162" cy="4381054"/>
            <a:chOff x="0" y="0"/>
            <a:chExt cx="862412" cy="132796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62412" cy="1327963"/>
            </a:xfrm>
            <a:custGeom>
              <a:avLst/>
              <a:gdLst/>
              <a:ahLst/>
              <a:cxnLst/>
              <a:rect r="r" b="b" t="t" l="l"/>
              <a:pathLst>
                <a:path h="1327963" w="862412">
                  <a:moveTo>
                    <a:pt x="0" y="0"/>
                  </a:moveTo>
                  <a:lnTo>
                    <a:pt x="862412" y="0"/>
                  </a:lnTo>
                  <a:lnTo>
                    <a:pt x="862412" y="1327963"/>
                  </a:lnTo>
                  <a:lnTo>
                    <a:pt x="0" y="1327963"/>
                  </a:lnTo>
                  <a:close/>
                </a:path>
              </a:pathLst>
            </a:custGeom>
            <a:solidFill>
              <a:srgbClr val="051D40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862412" cy="13755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3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4692484" y="4112787"/>
            <a:ext cx="2448475" cy="2438911"/>
            <a:chOff x="0" y="0"/>
            <a:chExt cx="6502400" cy="6477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2"/>
              <a:stretch>
                <a:fillRect l="223" t="-4554" r="223" b="-24249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56AEFF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7721419" y="3893230"/>
            <a:ext cx="2845162" cy="4381054"/>
            <a:chOff x="0" y="0"/>
            <a:chExt cx="862412" cy="132796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62412" cy="1327963"/>
            </a:xfrm>
            <a:custGeom>
              <a:avLst/>
              <a:gdLst/>
              <a:ahLst/>
              <a:cxnLst/>
              <a:rect r="r" b="b" t="t" l="l"/>
              <a:pathLst>
                <a:path h="1327963" w="862412">
                  <a:moveTo>
                    <a:pt x="0" y="0"/>
                  </a:moveTo>
                  <a:lnTo>
                    <a:pt x="862412" y="0"/>
                  </a:lnTo>
                  <a:lnTo>
                    <a:pt x="862412" y="1327963"/>
                  </a:lnTo>
                  <a:lnTo>
                    <a:pt x="0" y="1327963"/>
                  </a:lnTo>
                  <a:close/>
                </a:path>
              </a:pathLst>
            </a:custGeom>
            <a:solidFill>
              <a:srgbClr val="051D40"/>
            </a:solidFill>
            <a:ln cap="sq">
              <a:noFill/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862412" cy="13755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3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7890839" y="4112787"/>
            <a:ext cx="2448475" cy="2438911"/>
            <a:chOff x="0" y="0"/>
            <a:chExt cx="6502400" cy="64770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3"/>
              <a:stretch>
                <a:fillRect l="223" t="-8135" r="223" b="-20668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56AEFF"/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0919774" y="3893230"/>
            <a:ext cx="2845162" cy="4381054"/>
            <a:chOff x="0" y="0"/>
            <a:chExt cx="862412" cy="1327963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62412" cy="1327963"/>
            </a:xfrm>
            <a:custGeom>
              <a:avLst/>
              <a:gdLst/>
              <a:ahLst/>
              <a:cxnLst/>
              <a:rect r="r" b="b" t="t" l="l"/>
              <a:pathLst>
                <a:path h="1327963" w="862412">
                  <a:moveTo>
                    <a:pt x="0" y="0"/>
                  </a:moveTo>
                  <a:lnTo>
                    <a:pt x="862412" y="0"/>
                  </a:lnTo>
                  <a:lnTo>
                    <a:pt x="862412" y="1327963"/>
                  </a:lnTo>
                  <a:lnTo>
                    <a:pt x="0" y="1327963"/>
                  </a:lnTo>
                  <a:close/>
                </a:path>
              </a:pathLst>
            </a:custGeom>
            <a:solidFill>
              <a:srgbClr val="051D40"/>
            </a:solidFill>
            <a:ln cap="sq">
              <a:noFill/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47625"/>
              <a:ext cx="862412" cy="13755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3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7" id="17"/>
          <p:cNvGrpSpPr>
            <a:grpSpLocks noChangeAspect="true"/>
          </p:cNvGrpSpPr>
          <p:nvPr/>
        </p:nvGrpSpPr>
        <p:grpSpPr>
          <a:xfrm rot="0">
            <a:off x="11089194" y="4112787"/>
            <a:ext cx="2448475" cy="2438911"/>
            <a:chOff x="0" y="0"/>
            <a:chExt cx="6502400" cy="64770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4"/>
              <a:stretch>
                <a:fillRect l="223" t="-6826" r="223" b="-18456"/>
              </a:stretch>
            </a:blip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56AEFF"/>
            </a:solidFill>
          </p:spPr>
        </p:sp>
      </p:grpSp>
      <p:sp>
        <p:nvSpPr>
          <p:cNvPr name="Freeform 20" id="20"/>
          <p:cNvSpPr/>
          <p:nvPr/>
        </p:nvSpPr>
        <p:spPr>
          <a:xfrm flipH="false" flipV="false" rot="0">
            <a:off x="4523064" y="8274283"/>
            <a:ext cx="2845162" cy="301305"/>
          </a:xfrm>
          <a:custGeom>
            <a:avLst/>
            <a:gdLst/>
            <a:ahLst/>
            <a:cxnLst/>
            <a:rect r="r" b="b" t="t" l="l"/>
            <a:pathLst>
              <a:path h="301305" w="2845162">
                <a:moveTo>
                  <a:pt x="0" y="0"/>
                </a:moveTo>
                <a:lnTo>
                  <a:pt x="2845162" y="0"/>
                </a:lnTo>
                <a:lnTo>
                  <a:pt x="2845162" y="301305"/>
                </a:lnTo>
                <a:lnTo>
                  <a:pt x="0" y="30130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86495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7721419" y="8274283"/>
            <a:ext cx="2845162" cy="301305"/>
          </a:xfrm>
          <a:custGeom>
            <a:avLst/>
            <a:gdLst/>
            <a:ahLst/>
            <a:cxnLst/>
            <a:rect r="r" b="b" t="t" l="l"/>
            <a:pathLst>
              <a:path h="301305" w="2845162">
                <a:moveTo>
                  <a:pt x="0" y="0"/>
                </a:moveTo>
                <a:lnTo>
                  <a:pt x="2845162" y="0"/>
                </a:lnTo>
                <a:lnTo>
                  <a:pt x="2845162" y="301305"/>
                </a:lnTo>
                <a:lnTo>
                  <a:pt x="0" y="30130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86495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0919774" y="8274283"/>
            <a:ext cx="2845162" cy="301305"/>
          </a:xfrm>
          <a:custGeom>
            <a:avLst/>
            <a:gdLst/>
            <a:ahLst/>
            <a:cxnLst/>
            <a:rect r="r" b="b" t="t" l="l"/>
            <a:pathLst>
              <a:path h="301305" w="2845162">
                <a:moveTo>
                  <a:pt x="0" y="0"/>
                </a:moveTo>
                <a:lnTo>
                  <a:pt x="2845162" y="0"/>
                </a:lnTo>
                <a:lnTo>
                  <a:pt x="2845162" y="301305"/>
                </a:lnTo>
                <a:lnTo>
                  <a:pt x="0" y="30130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86495" r="0" b="0"/>
            </a:stretch>
          </a:blipFill>
        </p:spPr>
      </p:sp>
      <p:grpSp>
        <p:nvGrpSpPr>
          <p:cNvPr name="Group 23" id="23"/>
          <p:cNvGrpSpPr/>
          <p:nvPr/>
        </p:nvGrpSpPr>
        <p:grpSpPr>
          <a:xfrm rot="0">
            <a:off x="-690640" y="-1543050"/>
            <a:ext cx="19210521" cy="4453378"/>
            <a:chOff x="0" y="0"/>
            <a:chExt cx="5059561" cy="1172906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5059561" cy="1172906"/>
            </a:xfrm>
            <a:custGeom>
              <a:avLst/>
              <a:gdLst/>
              <a:ahLst/>
              <a:cxnLst/>
              <a:rect r="r" b="b" t="t" l="l"/>
              <a:pathLst>
                <a:path h="1172906" w="5059561">
                  <a:moveTo>
                    <a:pt x="0" y="0"/>
                  </a:moveTo>
                  <a:lnTo>
                    <a:pt x="5059561" y="0"/>
                  </a:lnTo>
                  <a:lnTo>
                    <a:pt x="5059561" y="1172906"/>
                  </a:lnTo>
                  <a:lnTo>
                    <a:pt x="0" y="1172906"/>
                  </a:lnTo>
                  <a:close/>
                </a:path>
              </a:pathLst>
            </a:custGeom>
            <a:solidFill>
              <a:srgbClr val="051D40"/>
            </a:solidFill>
            <a:ln w="38100" cap="sq">
              <a:solidFill>
                <a:srgbClr val="56AEFF"/>
              </a:solidFill>
              <a:prstDash val="solid"/>
              <a:miter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0" y="-38100"/>
              <a:ext cx="5059561" cy="12110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sp>
        <p:nvSpPr>
          <p:cNvPr name="TextBox 26" id="26"/>
          <p:cNvSpPr txBox="true"/>
          <p:nvPr/>
        </p:nvSpPr>
        <p:spPr>
          <a:xfrm rot="0">
            <a:off x="3919280" y="1626663"/>
            <a:ext cx="10450651" cy="733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719"/>
              </a:lnSpc>
              <a:spcBef>
                <a:spcPct val="0"/>
              </a:spcBef>
            </a:pPr>
            <a:r>
              <a:rPr lang="en-US" b="true" sz="4766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OUR TEAM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4670331" y="6730047"/>
            <a:ext cx="2470628" cy="7410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72"/>
              </a:lnSpc>
            </a:pPr>
            <a:r>
              <a:rPr lang="en-US" sz="2477" spc="123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R.M.V.P.B.</a:t>
            </a:r>
          </a:p>
          <a:p>
            <a:pPr algn="ctr">
              <a:lnSpc>
                <a:spcPts val="2972"/>
              </a:lnSpc>
            </a:pPr>
            <a:r>
              <a:rPr lang="en-US" sz="2477" spc="123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Udagama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4864407" y="7632887"/>
            <a:ext cx="2082476" cy="2757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29"/>
              </a:lnSpc>
            </a:pPr>
            <a:r>
              <a:rPr lang="en-US" sz="1857" spc="92">
                <a:solidFill>
                  <a:srgbClr val="4BD1FB"/>
                </a:solidFill>
                <a:latin typeface="DM Sans"/>
                <a:ea typeface="DM Sans"/>
                <a:cs typeface="DM Sans"/>
                <a:sym typeface="DM Sans"/>
              </a:rPr>
              <a:t>Leader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8235227" y="6730047"/>
            <a:ext cx="1817546" cy="7410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72"/>
              </a:lnSpc>
            </a:pPr>
            <a:r>
              <a:rPr lang="en-US" sz="2477" spc="123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L.G.R.J.</a:t>
            </a:r>
          </a:p>
          <a:p>
            <a:pPr algn="ctr">
              <a:lnSpc>
                <a:spcPts val="2972"/>
              </a:lnSpc>
            </a:pPr>
            <a:r>
              <a:rPr lang="en-US" sz="2477" spc="123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Lindapitiya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8062762" y="7632887"/>
            <a:ext cx="2082476" cy="2757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29"/>
              </a:lnSpc>
            </a:pPr>
            <a:r>
              <a:rPr lang="en-US" sz="1857" spc="92">
                <a:solidFill>
                  <a:srgbClr val="4BD1FB"/>
                </a:solidFill>
                <a:latin typeface="DM Sans"/>
                <a:ea typeface="DM Sans"/>
                <a:cs typeface="DM Sans"/>
                <a:sym typeface="DM Sans"/>
              </a:rPr>
              <a:t>Team Member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1433582" y="6730047"/>
            <a:ext cx="1817546" cy="7410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72"/>
              </a:lnSpc>
            </a:pPr>
            <a:r>
              <a:rPr lang="en-US" sz="2477" spc="123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L.G.K.G.</a:t>
            </a:r>
          </a:p>
          <a:p>
            <a:pPr algn="ctr">
              <a:lnSpc>
                <a:spcPts val="2972"/>
              </a:lnSpc>
            </a:pPr>
            <a:r>
              <a:rPr lang="en-US" sz="2477" spc="123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Lindapitiya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1301117" y="7651993"/>
            <a:ext cx="2082476" cy="2757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29"/>
              </a:lnSpc>
            </a:pPr>
            <a:r>
              <a:rPr lang="en-US" sz="1857" spc="92">
                <a:solidFill>
                  <a:srgbClr val="4BD1FB"/>
                </a:solidFill>
                <a:latin typeface="DM Sans"/>
                <a:ea typeface="DM Sans"/>
                <a:cs typeface="DM Sans"/>
                <a:sym typeface="DM Sans"/>
              </a:rPr>
              <a:t>Team Member</a:t>
            </a:r>
          </a:p>
        </p:txBody>
      </p:sp>
      <p:sp>
        <p:nvSpPr>
          <p:cNvPr name="Freeform 33" id="33"/>
          <p:cNvSpPr/>
          <p:nvPr/>
        </p:nvSpPr>
        <p:spPr>
          <a:xfrm flipH="false" flipV="false" rot="0">
            <a:off x="16804754" y="9074551"/>
            <a:ext cx="1715127" cy="1715127"/>
          </a:xfrm>
          <a:custGeom>
            <a:avLst/>
            <a:gdLst/>
            <a:ahLst/>
            <a:cxnLst/>
            <a:rect r="r" b="b" t="t" l="l"/>
            <a:pathLst>
              <a:path h="1715127" w="1715127">
                <a:moveTo>
                  <a:pt x="0" y="0"/>
                </a:moveTo>
                <a:lnTo>
                  <a:pt x="1715127" y="0"/>
                </a:lnTo>
                <a:lnTo>
                  <a:pt x="1715127" y="1715126"/>
                </a:lnTo>
                <a:lnTo>
                  <a:pt x="0" y="17151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4" id="34"/>
          <p:cNvSpPr/>
          <p:nvPr/>
        </p:nvSpPr>
        <p:spPr>
          <a:xfrm flipH="false" flipV="false" rot="0">
            <a:off x="-363441" y="-390286"/>
            <a:ext cx="1715127" cy="1715127"/>
          </a:xfrm>
          <a:custGeom>
            <a:avLst/>
            <a:gdLst/>
            <a:ahLst/>
            <a:cxnLst/>
            <a:rect r="r" b="b" t="t" l="l"/>
            <a:pathLst>
              <a:path h="1715127" w="1715127">
                <a:moveTo>
                  <a:pt x="0" y="0"/>
                </a:moveTo>
                <a:lnTo>
                  <a:pt x="1715127" y="0"/>
                </a:lnTo>
                <a:lnTo>
                  <a:pt x="1715127" y="1715127"/>
                </a:lnTo>
                <a:lnTo>
                  <a:pt x="0" y="17151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5" id="35"/>
          <p:cNvSpPr/>
          <p:nvPr/>
        </p:nvSpPr>
        <p:spPr>
          <a:xfrm flipH="false" flipV="false" rot="0">
            <a:off x="14398071" y="-136788"/>
            <a:ext cx="2988937" cy="570615"/>
          </a:xfrm>
          <a:custGeom>
            <a:avLst/>
            <a:gdLst/>
            <a:ahLst/>
            <a:cxnLst/>
            <a:rect r="r" b="b" t="t" l="l"/>
            <a:pathLst>
              <a:path h="570615" w="2988937">
                <a:moveTo>
                  <a:pt x="0" y="0"/>
                </a:moveTo>
                <a:lnTo>
                  <a:pt x="2988938" y="0"/>
                </a:lnTo>
                <a:lnTo>
                  <a:pt x="2988938" y="570616"/>
                </a:lnTo>
                <a:lnTo>
                  <a:pt x="0" y="57061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6" id="36"/>
          <p:cNvSpPr/>
          <p:nvPr/>
        </p:nvSpPr>
        <p:spPr>
          <a:xfrm flipH="false" flipV="false" rot="0">
            <a:off x="900991" y="9922935"/>
            <a:ext cx="2988937" cy="570615"/>
          </a:xfrm>
          <a:custGeom>
            <a:avLst/>
            <a:gdLst/>
            <a:ahLst/>
            <a:cxnLst/>
            <a:rect r="r" b="b" t="t" l="l"/>
            <a:pathLst>
              <a:path h="570615" w="2988937">
                <a:moveTo>
                  <a:pt x="0" y="0"/>
                </a:moveTo>
                <a:lnTo>
                  <a:pt x="2988938" y="0"/>
                </a:lnTo>
                <a:lnTo>
                  <a:pt x="2988938" y="570616"/>
                </a:lnTo>
                <a:lnTo>
                  <a:pt x="0" y="57061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683520" y="1590911"/>
            <a:ext cx="2651835" cy="2651835"/>
          </a:xfrm>
          <a:custGeom>
            <a:avLst/>
            <a:gdLst/>
            <a:ahLst/>
            <a:cxnLst/>
            <a:rect r="r" b="b" t="t" l="l"/>
            <a:pathLst>
              <a:path h="2651835" w="2651835">
                <a:moveTo>
                  <a:pt x="0" y="0"/>
                </a:moveTo>
                <a:lnTo>
                  <a:pt x="2651835" y="0"/>
                </a:lnTo>
                <a:lnTo>
                  <a:pt x="2651835" y="2651835"/>
                </a:lnTo>
                <a:lnTo>
                  <a:pt x="0" y="26518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10637321" y="2636321"/>
            <a:ext cx="7650679" cy="7650679"/>
            <a:chOff x="0" y="0"/>
            <a:chExt cx="3331210" cy="333121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331210" cy="3331210"/>
            </a:xfrm>
            <a:custGeom>
              <a:avLst/>
              <a:gdLst/>
              <a:ahLst/>
              <a:cxnLst/>
              <a:rect r="r" b="b" t="t" l="l"/>
              <a:pathLst>
                <a:path h="3331210" w="3331210">
                  <a:moveTo>
                    <a:pt x="3331210" y="3331210"/>
                  </a:moveTo>
                  <a:lnTo>
                    <a:pt x="0" y="3331210"/>
                  </a:lnTo>
                  <a:cubicBezTo>
                    <a:pt x="0" y="1490980"/>
                    <a:pt x="1490980" y="0"/>
                    <a:pt x="3331210" y="0"/>
                  </a:cubicBezTo>
                  <a:lnTo>
                    <a:pt x="3331210" y="3331210"/>
                  </a:lnTo>
                  <a:close/>
                </a:path>
              </a:pathLst>
            </a:custGeom>
            <a:blipFill>
              <a:blip r:embed="rId4"/>
              <a:stretch>
                <a:fillRect l="-25136" t="0" r="-25136" b="0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1601182" y="3461649"/>
            <a:ext cx="11320395" cy="14150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1437"/>
              </a:lnSpc>
            </a:pPr>
            <a:r>
              <a:rPr lang="en-US" b="true" sz="8169" spc="498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Thank You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-789475" y="-570381"/>
            <a:ext cx="2651835" cy="2651835"/>
          </a:xfrm>
          <a:custGeom>
            <a:avLst/>
            <a:gdLst/>
            <a:ahLst/>
            <a:cxnLst/>
            <a:rect r="r" b="b" t="t" l="l"/>
            <a:pathLst>
              <a:path h="2651835" w="2651835">
                <a:moveTo>
                  <a:pt x="0" y="0"/>
                </a:moveTo>
                <a:lnTo>
                  <a:pt x="2651836" y="0"/>
                </a:lnTo>
                <a:lnTo>
                  <a:pt x="2651836" y="2651835"/>
                </a:lnTo>
                <a:lnTo>
                  <a:pt x="0" y="26518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986667" y="3084143"/>
            <a:ext cx="2613061" cy="2273181"/>
            <a:chOff x="0" y="0"/>
            <a:chExt cx="991873" cy="86286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91873" cy="862860"/>
            </a:xfrm>
            <a:custGeom>
              <a:avLst/>
              <a:gdLst/>
              <a:ahLst/>
              <a:cxnLst/>
              <a:rect r="r" b="b" t="t" l="l"/>
              <a:pathLst>
                <a:path h="862860" w="991873">
                  <a:moveTo>
                    <a:pt x="0" y="0"/>
                  </a:moveTo>
                  <a:lnTo>
                    <a:pt x="991873" y="0"/>
                  </a:lnTo>
                  <a:lnTo>
                    <a:pt x="991873" y="862860"/>
                  </a:lnTo>
                  <a:lnTo>
                    <a:pt x="0" y="862860"/>
                  </a:lnTo>
                  <a:close/>
                </a:path>
              </a:pathLst>
            </a:custGeom>
            <a:solidFill>
              <a:srgbClr val="145DA0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991873" cy="9009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83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 flipV="true">
            <a:off x="3133964" y="4640463"/>
            <a:ext cx="2203125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5844564" y="3084143"/>
            <a:ext cx="2613061" cy="2273181"/>
            <a:chOff x="0" y="0"/>
            <a:chExt cx="991873" cy="86286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991873" cy="862860"/>
            </a:xfrm>
            <a:custGeom>
              <a:avLst/>
              <a:gdLst/>
              <a:ahLst/>
              <a:cxnLst/>
              <a:rect r="r" b="b" t="t" l="l"/>
              <a:pathLst>
                <a:path h="862860" w="991873">
                  <a:moveTo>
                    <a:pt x="0" y="0"/>
                  </a:moveTo>
                  <a:lnTo>
                    <a:pt x="991873" y="0"/>
                  </a:lnTo>
                  <a:lnTo>
                    <a:pt x="991873" y="862860"/>
                  </a:lnTo>
                  <a:lnTo>
                    <a:pt x="0" y="862860"/>
                  </a:lnTo>
                  <a:close/>
                </a:path>
              </a:pathLst>
            </a:custGeom>
            <a:solidFill>
              <a:srgbClr val="145DA0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991873" cy="9009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83"/>
                </a:lnSpc>
              </a:pPr>
            </a:p>
          </p:txBody>
        </p:sp>
      </p:grpSp>
      <p:sp>
        <p:nvSpPr>
          <p:cNvPr name="AutoShape 9" id="9"/>
          <p:cNvSpPr/>
          <p:nvPr/>
        </p:nvSpPr>
        <p:spPr>
          <a:xfrm flipV="true">
            <a:off x="5991861" y="4640463"/>
            <a:ext cx="2203125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0" id="10"/>
          <p:cNvGrpSpPr/>
          <p:nvPr/>
        </p:nvGrpSpPr>
        <p:grpSpPr>
          <a:xfrm rot="0">
            <a:off x="2986667" y="5870734"/>
            <a:ext cx="2613061" cy="2252658"/>
            <a:chOff x="0" y="0"/>
            <a:chExt cx="991873" cy="85507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991873" cy="855070"/>
            </a:xfrm>
            <a:custGeom>
              <a:avLst/>
              <a:gdLst/>
              <a:ahLst/>
              <a:cxnLst/>
              <a:rect r="r" b="b" t="t" l="l"/>
              <a:pathLst>
                <a:path h="855070" w="991873">
                  <a:moveTo>
                    <a:pt x="0" y="0"/>
                  </a:moveTo>
                  <a:lnTo>
                    <a:pt x="991873" y="0"/>
                  </a:lnTo>
                  <a:lnTo>
                    <a:pt x="991873" y="855070"/>
                  </a:lnTo>
                  <a:lnTo>
                    <a:pt x="0" y="855070"/>
                  </a:lnTo>
                  <a:close/>
                </a:path>
              </a:pathLst>
            </a:custGeom>
            <a:solidFill>
              <a:srgbClr val="145DA0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991873" cy="8931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83"/>
                </a:lnSpc>
              </a:pPr>
            </a:p>
          </p:txBody>
        </p:sp>
      </p:grpSp>
      <p:sp>
        <p:nvSpPr>
          <p:cNvPr name="AutoShape 13" id="13"/>
          <p:cNvSpPr/>
          <p:nvPr/>
        </p:nvSpPr>
        <p:spPr>
          <a:xfrm flipV="true">
            <a:off x="3133964" y="7427054"/>
            <a:ext cx="2203125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4" id="14"/>
          <p:cNvGrpSpPr/>
          <p:nvPr/>
        </p:nvGrpSpPr>
        <p:grpSpPr>
          <a:xfrm rot="0">
            <a:off x="5844564" y="5870734"/>
            <a:ext cx="2613061" cy="2252658"/>
            <a:chOff x="0" y="0"/>
            <a:chExt cx="991873" cy="85507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991873" cy="855070"/>
            </a:xfrm>
            <a:custGeom>
              <a:avLst/>
              <a:gdLst/>
              <a:ahLst/>
              <a:cxnLst/>
              <a:rect r="r" b="b" t="t" l="l"/>
              <a:pathLst>
                <a:path h="855070" w="991873">
                  <a:moveTo>
                    <a:pt x="0" y="0"/>
                  </a:moveTo>
                  <a:lnTo>
                    <a:pt x="991873" y="0"/>
                  </a:lnTo>
                  <a:lnTo>
                    <a:pt x="991873" y="855070"/>
                  </a:lnTo>
                  <a:lnTo>
                    <a:pt x="0" y="855070"/>
                  </a:lnTo>
                  <a:close/>
                </a:path>
              </a:pathLst>
            </a:custGeom>
            <a:solidFill>
              <a:srgbClr val="145DA0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991873" cy="8931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83"/>
                </a:lnSpc>
              </a:pPr>
            </a:p>
          </p:txBody>
        </p:sp>
      </p:grpSp>
      <p:sp>
        <p:nvSpPr>
          <p:cNvPr name="AutoShape 17" id="17"/>
          <p:cNvSpPr/>
          <p:nvPr/>
        </p:nvSpPr>
        <p:spPr>
          <a:xfrm flipV="true">
            <a:off x="5991861" y="7427054"/>
            <a:ext cx="2203125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8" id="18"/>
          <p:cNvGrpSpPr>
            <a:grpSpLocks noChangeAspect="true"/>
          </p:cNvGrpSpPr>
          <p:nvPr/>
        </p:nvGrpSpPr>
        <p:grpSpPr>
          <a:xfrm rot="0">
            <a:off x="10000675" y="1509629"/>
            <a:ext cx="6992751" cy="8074770"/>
            <a:chOff x="0" y="0"/>
            <a:chExt cx="5499100" cy="63500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54991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5499100">
                  <a:moveTo>
                    <a:pt x="2749550" y="6350000"/>
                  </a:moveTo>
                  <a:lnTo>
                    <a:pt x="0" y="4762500"/>
                  </a:lnTo>
                  <a:lnTo>
                    <a:pt x="0" y="1587500"/>
                  </a:lnTo>
                  <a:lnTo>
                    <a:pt x="2749550" y="0"/>
                  </a:lnTo>
                  <a:lnTo>
                    <a:pt x="5499100" y="1587500"/>
                  </a:lnTo>
                  <a:lnTo>
                    <a:pt x="5499100" y="4762500"/>
                  </a:lnTo>
                  <a:lnTo>
                    <a:pt x="2749550" y="6350000"/>
                  </a:lnTo>
                  <a:close/>
                </a:path>
              </a:pathLst>
            </a:custGeom>
            <a:solidFill>
              <a:srgbClr val="56AEFF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20" id="20"/>
          <p:cNvGrpSpPr>
            <a:grpSpLocks noChangeAspect="true"/>
          </p:cNvGrpSpPr>
          <p:nvPr/>
        </p:nvGrpSpPr>
        <p:grpSpPr>
          <a:xfrm rot="0">
            <a:off x="10143550" y="1698193"/>
            <a:ext cx="6697476" cy="7733806"/>
            <a:chOff x="0" y="0"/>
            <a:chExt cx="5499100" cy="63500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54991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5499100">
                  <a:moveTo>
                    <a:pt x="2749550" y="6350000"/>
                  </a:moveTo>
                  <a:lnTo>
                    <a:pt x="0" y="4762500"/>
                  </a:lnTo>
                  <a:lnTo>
                    <a:pt x="0" y="1587500"/>
                  </a:lnTo>
                  <a:lnTo>
                    <a:pt x="2749550" y="0"/>
                  </a:lnTo>
                  <a:lnTo>
                    <a:pt x="5499100" y="1587500"/>
                  </a:lnTo>
                  <a:lnTo>
                    <a:pt x="5499100" y="4762500"/>
                  </a:lnTo>
                  <a:lnTo>
                    <a:pt x="2749550" y="6350000"/>
                  </a:lnTo>
                  <a:close/>
                </a:path>
              </a:pathLst>
            </a:custGeom>
            <a:blipFill>
              <a:blip r:embed="rId2"/>
              <a:stretch>
                <a:fillRect l="-36659" t="0" r="-36659" b="0"/>
              </a:stretch>
            </a:blip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8705275" y="3084143"/>
            <a:ext cx="2613061" cy="2273181"/>
            <a:chOff x="0" y="0"/>
            <a:chExt cx="991873" cy="86286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991873" cy="862860"/>
            </a:xfrm>
            <a:custGeom>
              <a:avLst/>
              <a:gdLst/>
              <a:ahLst/>
              <a:cxnLst/>
              <a:rect r="r" b="b" t="t" l="l"/>
              <a:pathLst>
                <a:path h="862860" w="991873">
                  <a:moveTo>
                    <a:pt x="0" y="0"/>
                  </a:moveTo>
                  <a:lnTo>
                    <a:pt x="991873" y="0"/>
                  </a:lnTo>
                  <a:lnTo>
                    <a:pt x="991873" y="862860"/>
                  </a:lnTo>
                  <a:lnTo>
                    <a:pt x="0" y="862860"/>
                  </a:lnTo>
                  <a:close/>
                </a:path>
              </a:pathLst>
            </a:custGeom>
            <a:solidFill>
              <a:srgbClr val="145DA0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0" y="-38100"/>
              <a:ext cx="991873" cy="9009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83"/>
                </a:lnSpc>
              </a:pPr>
            </a:p>
          </p:txBody>
        </p:sp>
      </p:grpSp>
      <p:sp>
        <p:nvSpPr>
          <p:cNvPr name="AutoShape 25" id="25"/>
          <p:cNvSpPr/>
          <p:nvPr/>
        </p:nvSpPr>
        <p:spPr>
          <a:xfrm flipV="true">
            <a:off x="8852572" y="4640463"/>
            <a:ext cx="2203125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6" id="26"/>
          <p:cNvGrpSpPr/>
          <p:nvPr/>
        </p:nvGrpSpPr>
        <p:grpSpPr>
          <a:xfrm rot="0">
            <a:off x="8705275" y="5870734"/>
            <a:ext cx="2613061" cy="2252658"/>
            <a:chOff x="0" y="0"/>
            <a:chExt cx="991873" cy="85507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991873" cy="855070"/>
            </a:xfrm>
            <a:custGeom>
              <a:avLst/>
              <a:gdLst/>
              <a:ahLst/>
              <a:cxnLst/>
              <a:rect r="r" b="b" t="t" l="l"/>
              <a:pathLst>
                <a:path h="855070" w="991873">
                  <a:moveTo>
                    <a:pt x="0" y="0"/>
                  </a:moveTo>
                  <a:lnTo>
                    <a:pt x="991873" y="0"/>
                  </a:lnTo>
                  <a:lnTo>
                    <a:pt x="991873" y="855070"/>
                  </a:lnTo>
                  <a:lnTo>
                    <a:pt x="0" y="855070"/>
                  </a:lnTo>
                  <a:close/>
                </a:path>
              </a:pathLst>
            </a:custGeom>
            <a:solidFill>
              <a:srgbClr val="145DA0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28" id="28"/>
            <p:cNvSpPr txBox="true"/>
            <p:nvPr/>
          </p:nvSpPr>
          <p:spPr>
            <a:xfrm>
              <a:off x="0" y="-38100"/>
              <a:ext cx="991873" cy="8931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83"/>
                </a:lnSpc>
              </a:pPr>
            </a:p>
          </p:txBody>
        </p:sp>
      </p:grpSp>
      <p:sp>
        <p:nvSpPr>
          <p:cNvPr name="AutoShape 29" id="29"/>
          <p:cNvSpPr/>
          <p:nvPr/>
        </p:nvSpPr>
        <p:spPr>
          <a:xfrm flipV="true">
            <a:off x="8852572" y="7427054"/>
            <a:ext cx="2203125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0" id="30"/>
          <p:cNvSpPr/>
          <p:nvPr/>
        </p:nvSpPr>
        <p:spPr>
          <a:xfrm flipH="false" flipV="false" rot="0">
            <a:off x="-7631327" y="597505"/>
            <a:ext cx="9077445" cy="9077445"/>
          </a:xfrm>
          <a:custGeom>
            <a:avLst/>
            <a:gdLst/>
            <a:ahLst/>
            <a:cxnLst/>
            <a:rect r="r" b="b" t="t" l="l"/>
            <a:pathLst>
              <a:path h="9077445" w="9077445">
                <a:moveTo>
                  <a:pt x="0" y="0"/>
                </a:moveTo>
                <a:lnTo>
                  <a:pt x="9077444" y="0"/>
                </a:lnTo>
                <a:lnTo>
                  <a:pt x="9077444" y="9077445"/>
                </a:lnTo>
                <a:lnTo>
                  <a:pt x="0" y="90774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1" id="31"/>
          <p:cNvSpPr txBox="true"/>
          <p:nvPr/>
        </p:nvSpPr>
        <p:spPr>
          <a:xfrm rot="0">
            <a:off x="2986667" y="1698193"/>
            <a:ext cx="8437330" cy="12144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625"/>
              </a:lnSpc>
              <a:spcBef>
                <a:spcPct val="0"/>
              </a:spcBef>
            </a:pPr>
            <a:r>
              <a:rPr lang="en-US" b="true" sz="8020">
                <a:solidFill>
                  <a:srgbClr val="56AEFF"/>
                </a:solidFill>
                <a:latin typeface="Now Bold"/>
                <a:ea typeface="Now Bold"/>
                <a:cs typeface="Now Bold"/>
                <a:sym typeface="Now Bold"/>
              </a:rPr>
              <a:t>OVERVIEW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3133964" y="4795854"/>
            <a:ext cx="2318467" cy="318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05"/>
              </a:lnSpc>
            </a:pPr>
            <a:r>
              <a:rPr lang="en-US" sz="1887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Problem Definition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3447970" y="3225902"/>
            <a:ext cx="1690455" cy="973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14"/>
              </a:lnSpc>
            </a:pPr>
            <a:r>
              <a:rPr lang="en-US" sz="5735" b="tru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01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5991861" y="4795854"/>
            <a:ext cx="2318467" cy="318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05"/>
              </a:lnSpc>
            </a:pPr>
            <a:r>
              <a:rPr lang="en-US" sz="1887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Our Solution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6305867" y="3225902"/>
            <a:ext cx="1690455" cy="973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14"/>
              </a:lnSpc>
            </a:pPr>
            <a:r>
              <a:rPr lang="en-US" sz="5735" b="tru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02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3133964" y="7582446"/>
            <a:ext cx="2318467" cy="318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05"/>
              </a:lnSpc>
            </a:pPr>
            <a:r>
              <a:rPr lang="en-US" sz="1887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Market Analysis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3447970" y="6012493"/>
            <a:ext cx="1690455" cy="973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14"/>
              </a:lnSpc>
            </a:pPr>
            <a:r>
              <a:rPr lang="en-US" sz="5735" b="tru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04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5991861" y="7582446"/>
            <a:ext cx="2318467" cy="318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05"/>
              </a:lnSpc>
            </a:pPr>
            <a:r>
              <a:rPr lang="en-US" sz="1887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Business Model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6305867" y="6012493"/>
            <a:ext cx="1690455" cy="973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14"/>
              </a:lnSpc>
            </a:pPr>
            <a:r>
              <a:rPr lang="en-US" sz="5735" b="tru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05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8852572" y="4795854"/>
            <a:ext cx="2318467" cy="318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05"/>
              </a:lnSpc>
            </a:pPr>
            <a:r>
              <a:rPr lang="en-US" sz="1887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Unique Features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9166578" y="3225902"/>
            <a:ext cx="1690455" cy="973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14"/>
              </a:lnSpc>
            </a:pPr>
            <a:r>
              <a:rPr lang="en-US" sz="5735" b="tru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03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8852572" y="7582446"/>
            <a:ext cx="2318467" cy="318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05"/>
              </a:lnSpc>
            </a:pPr>
            <a:r>
              <a:rPr lang="en-US" sz="1887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Marketing Strategy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9166578" y="6012493"/>
            <a:ext cx="1690455" cy="973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14"/>
              </a:lnSpc>
            </a:pPr>
            <a:r>
              <a:rPr lang="en-US" sz="5735" b="tru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06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986667" y="3084143"/>
            <a:ext cx="2613061" cy="2273181"/>
            <a:chOff x="0" y="0"/>
            <a:chExt cx="991873" cy="86286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91873" cy="862860"/>
            </a:xfrm>
            <a:custGeom>
              <a:avLst/>
              <a:gdLst/>
              <a:ahLst/>
              <a:cxnLst/>
              <a:rect r="r" b="b" t="t" l="l"/>
              <a:pathLst>
                <a:path h="862860" w="991873">
                  <a:moveTo>
                    <a:pt x="0" y="0"/>
                  </a:moveTo>
                  <a:lnTo>
                    <a:pt x="991873" y="0"/>
                  </a:lnTo>
                  <a:lnTo>
                    <a:pt x="991873" y="862860"/>
                  </a:lnTo>
                  <a:lnTo>
                    <a:pt x="0" y="862860"/>
                  </a:lnTo>
                  <a:close/>
                </a:path>
              </a:pathLst>
            </a:custGeom>
            <a:solidFill>
              <a:srgbClr val="145DA0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991873" cy="9009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83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 flipV="true">
            <a:off x="3133964" y="4640463"/>
            <a:ext cx="2203125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5844564" y="3084143"/>
            <a:ext cx="2613061" cy="2273181"/>
            <a:chOff x="0" y="0"/>
            <a:chExt cx="991873" cy="86286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991873" cy="862860"/>
            </a:xfrm>
            <a:custGeom>
              <a:avLst/>
              <a:gdLst/>
              <a:ahLst/>
              <a:cxnLst/>
              <a:rect r="r" b="b" t="t" l="l"/>
              <a:pathLst>
                <a:path h="862860" w="991873">
                  <a:moveTo>
                    <a:pt x="0" y="0"/>
                  </a:moveTo>
                  <a:lnTo>
                    <a:pt x="991873" y="0"/>
                  </a:lnTo>
                  <a:lnTo>
                    <a:pt x="991873" y="862860"/>
                  </a:lnTo>
                  <a:lnTo>
                    <a:pt x="0" y="862860"/>
                  </a:lnTo>
                  <a:close/>
                </a:path>
              </a:pathLst>
            </a:custGeom>
            <a:solidFill>
              <a:srgbClr val="145DA0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991873" cy="9009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83"/>
                </a:lnSpc>
              </a:pPr>
            </a:p>
          </p:txBody>
        </p:sp>
      </p:grpSp>
      <p:sp>
        <p:nvSpPr>
          <p:cNvPr name="AutoShape 9" id="9"/>
          <p:cNvSpPr/>
          <p:nvPr/>
        </p:nvSpPr>
        <p:spPr>
          <a:xfrm flipV="true">
            <a:off x="5991861" y="4640463"/>
            <a:ext cx="2203125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10000675" y="1509629"/>
            <a:ext cx="6992751" cy="8074770"/>
            <a:chOff x="0" y="0"/>
            <a:chExt cx="5499100" cy="63500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4991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5499100">
                  <a:moveTo>
                    <a:pt x="2749550" y="6350000"/>
                  </a:moveTo>
                  <a:lnTo>
                    <a:pt x="0" y="4762500"/>
                  </a:lnTo>
                  <a:lnTo>
                    <a:pt x="0" y="1587500"/>
                  </a:lnTo>
                  <a:lnTo>
                    <a:pt x="2749550" y="0"/>
                  </a:lnTo>
                  <a:lnTo>
                    <a:pt x="5499100" y="1587500"/>
                  </a:lnTo>
                  <a:lnTo>
                    <a:pt x="5499100" y="4762500"/>
                  </a:lnTo>
                  <a:lnTo>
                    <a:pt x="2749550" y="6350000"/>
                  </a:lnTo>
                  <a:close/>
                </a:path>
              </a:pathLst>
            </a:custGeom>
            <a:solidFill>
              <a:srgbClr val="56AEFF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12" id="12"/>
          <p:cNvGrpSpPr>
            <a:grpSpLocks noChangeAspect="true"/>
          </p:cNvGrpSpPr>
          <p:nvPr/>
        </p:nvGrpSpPr>
        <p:grpSpPr>
          <a:xfrm rot="0">
            <a:off x="10143550" y="1698193"/>
            <a:ext cx="6697476" cy="7733806"/>
            <a:chOff x="0" y="0"/>
            <a:chExt cx="5499100" cy="63500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54991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5499100">
                  <a:moveTo>
                    <a:pt x="2749550" y="6350000"/>
                  </a:moveTo>
                  <a:lnTo>
                    <a:pt x="0" y="4762500"/>
                  </a:lnTo>
                  <a:lnTo>
                    <a:pt x="0" y="1587500"/>
                  </a:lnTo>
                  <a:lnTo>
                    <a:pt x="2749550" y="0"/>
                  </a:lnTo>
                  <a:lnTo>
                    <a:pt x="5499100" y="1587500"/>
                  </a:lnTo>
                  <a:lnTo>
                    <a:pt x="5499100" y="4762500"/>
                  </a:lnTo>
                  <a:lnTo>
                    <a:pt x="2749550" y="6350000"/>
                  </a:lnTo>
                  <a:close/>
                </a:path>
              </a:pathLst>
            </a:custGeom>
            <a:blipFill>
              <a:blip r:embed="rId2"/>
              <a:stretch>
                <a:fillRect l="-36659" t="0" r="-36659" b="0"/>
              </a:stretch>
            </a:blip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8705275" y="3084143"/>
            <a:ext cx="2613061" cy="2273181"/>
            <a:chOff x="0" y="0"/>
            <a:chExt cx="991873" cy="86286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991873" cy="862860"/>
            </a:xfrm>
            <a:custGeom>
              <a:avLst/>
              <a:gdLst/>
              <a:ahLst/>
              <a:cxnLst/>
              <a:rect r="r" b="b" t="t" l="l"/>
              <a:pathLst>
                <a:path h="862860" w="991873">
                  <a:moveTo>
                    <a:pt x="0" y="0"/>
                  </a:moveTo>
                  <a:lnTo>
                    <a:pt x="991873" y="0"/>
                  </a:lnTo>
                  <a:lnTo>
                    <a:pt x="991873" y="862860"/>
                  </a:lnTo>
                  <a:lnTo>
                    <a:pt x="0" y="862860"/>
                  </a:lnTo>
                  <a:close/>
                </a:path>
              </a:pathLst>
            </a:custGeom>
            <a:solidFill>
              <a:srgbClr val="145DA0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991873" cy="9009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83"/>
                </a:lnSpc>
              </a:pPr>
            </a:p>
          </p:txBody>
        </p:sp>
      </p:grpSp>
      <p:sp>
        <p:nvSpPr>
          <p:cNvPr name="AutoShape 17" id="17"/>
          <p:cNvSpPr/>
          <p:nvPr/>
        </p:nvSpPr>
        <p:spPr>
          <a:xfrm flipV="true">
            <a:off x="8852572" y="4640463"/>
            <a:ext cx="2203125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8" id="18"/>
          <p:cNvSpPr/>
          <p:nvPr/>
        </p:nvSpPr>
        <p:spPr>
          <a:xfrm flipH="false" flipV="false" rot="0">
            <a:off x="-7631327" y="597505"/>
            <a:ext cx="9077445" cy="9077445"/>
          </a:xfrm>
          <a:custGeom>
            <a:avLst/>
            <a:gdLst/>
            <a:ahLst/>
            <a:cxnLst/>
            <a:rect r="r" b="b" t="t" l="l"/>
            <a:pathLst>
              <a:path h="9077445" w="9077445">
                <a:moveTo>
                  <a:pt x="0" y="0"/>
                </a:moveTo>
                <a:lnTo>
                  <a:pt x="9077444" y="0"/>
                </a:lnTo>
                <a:lnTo>
                  <a:pt x="9077444" y="9077445"/>
                </a:lnTo>
                <a:lnTo>
                  <a:pt x="0" y="90774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2986667" y="1698193"/>
            <a:ext cx="8437330" cy="12144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625"/>
              </a:lnSpc>
              <a:spcBef>
                <a:spcPct val="0"/>
              </a:spcBef>
            </a:pPr>
            <a:r>
              <a:rPr lang="en-US" b="true" sz="8020">
                <a:solidFill>
                  <a:srgbClr val="56AEFF"/>
                </a:solidFill>
                <a:latin typeface="Now Bold"/>
                <a:ea typeface="Now Bold"/>
                <a:cs typeface="Now Bold"/>
                <a:sym typeface="Now Bold"/>
              </a:rPr>
              <a:t>OVERVIEW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3018622" y="4694843"/>
            <a:ext cx="2318467" cy="6426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05"/>
              </a:lnSpc>
            </a:pPr>
            <a:r>
              <a:rPr lang="en-US" sz="1887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Implementation Timeline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3447970" y="3225902"/>
            <a:ext cx="1690455" cy="973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14"/>
              </a:lnSpc>
            </a:pPr>
            <a:r>
              <a:rPr lang="en-US" sz="5735" b="tru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07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5991861" y="4795854"/>
            <a:ext cx="2318467" cy="318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05"/>
              </a:lnSpc>
            </a:pPr>
            <a:r>
              <a:rPr lang="en-US" sz="1887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Financial Overview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6305867" y="3225902"/>
            <a:ext cx="1690455" cy="973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14"/>
              </a:lnSpc>
            </a:pPr>
            <a:r>
              <a:rPr lang="en-US" sz="5735" b="tru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08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8852572" y="4795854"/>
            <a:ext cx="2318467" cy="318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05"/>
              </a:lnSpc>
            </a:pPr>
            <a:r>
              <a:rPr lang="en-US" sz="1887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Closing Vision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9166578" y="3225902"/>
            <a:ext cx="1690455" cy="973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14"/>
              </a:lnSpc>
            </a:pPr>
            <a:r>
              <a:rPr lang="en-US" sz="5735" b="tru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09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5DA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81160" y="9258300"/>
            <a:ext cx="13457996" cy="3264379"/>
            <a:chOff x="0" y="0"/>
            <a:chExt cx="17943995" cy="435250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149650" cy="4149650"/>
            </a:xfrm>
            <a:custGeom>
              <a:avLst/>
              <a:gdLst/>
              <a:ahLst/>
              <a:cxnLst/>
              <a:rect r="r" b="b" t="t" l="l"/>
              <a:pathLst>
                <a:path h="4149650" w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4149650"/>
                  </a:lnTo>
                  <a:lnTo>
                    <a:pt x="0" y="41496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4600097" y="861572"/>
              <a:ext cx="4149650" cy="3288079"/>
            </a:xfrm>
            <a:custGeom>
              <a:avLst/>
              <a:gdLst/>
              <a:ahLst/>
              <a:cxnLst/>
              <a:rect r="r" b="b" t="t" l="l"/>
              <a:pathLst>
                <a:path h="3288079" w="4149650">
                  <a:moveTo>
                    <a:pt x="0" y="0"/>
                  </a:moveTo>
                  <a:lnTo>
                    <a:pt x="4149651" y="0"/>
                  </a:lnTo>
                  <a:lnTo>
                    <a:pt x="4149651" y="3288078"/>
                  </a:lnTo>
                  <a:lnTo>
                    <a:pt x="0" y="32880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-26202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9194248" y="202855"/>
              <a:ext cx="4149650" cy="4149650"/>
            </a:xfrm>
            <a:custGeom>
              <a:avLst/>
              <a:gdLst/>
              <a:ahLst/>
              <a:cxnLst/>
              <a:rect r="r" b="b" t="t" l="l"/>
              <a:pathLst>
                <a:path h="4149650" w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4149651"/>
                  </a:lnTo>
                  <a:lnTo>
                    <a:pt x="0" y="41496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13794345" y="1064427"/>
              <a:ext cx="4149650" cy="3288079"/>
            </a:xfrm>
            <a:custGeom>
              <a:avLst/>
              <a:gdLst/>
              <a:ahLst/>
              <a:cxnLst/>
              <a:rect r="r" b="b" t="t" l="l"/>
              <a:pathLst>
                <a:path h="3288079" w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3288079"/>
                  </a:lnTo>
                  <a:lnTo>
                    <a:pt x="0" y="32880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-26202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6150721">
            <a:off x="6080933" y="4579544"/>
            <a:ext cx="13544802" cy="1127911"/>
          </a:xfrm>
          <a:custGeom>
            <a:avLst/>
            <a:gdLst/>
            <a:ahLst/>
            <a:cxnLst/>
            <a:rect r="r" b="b" t="t" l="l"/>
            <a:pathLst>
              <a:path h="1127911" w="13544802">
                <a:moveTo>
                  <a:pt x="0" y="0"/>
                </a:moveTo>
                <a:lnTo>
                  <a:pt x="13544801" y="0"/>
                </a:lnTo>
                <a:lnTo>
                  <a:pt x="13544801" y="1127912"/>
                </a:lnTo>
                <a:lnTo>
                  <a:pt x="0" y="11279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37172" r="0" b="0"/>
            </a:stretch>
          </a:blipFill>
        </p:spPr>
      </p: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1743954" y="0"/>
            <a:ext cx="6254290" cy="10287000"/>
            <a:chOff x="0" y="0"/>
            <a:chExt cx="3860673" cy="635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860673" cy="6350000"/>
            </a:xfrm>
            <a:custGeom>
              <a:avLst/>
              <a:gdLst/>
              <a:ahLst/>
              <a:cxnLst/>
              <a:rect r="r" b="b" t="t" l="l"/>
              <a:pathLst>
                <a:path h="6350000" w="3860673">
                  <a:moveTo>
                    <a:pt x="3860673" y="0"/>
                  </a:moveTo>
                  <a:lnTo>
                    <a:pt x="2341753" y="6350000"/>
                  </a:lnTo>
                  <a:lnTo>
                    <a:pt x="0" y="6350000"/>
                  </a:lnTo>
                  <a:lnTo>
                    <a:pt x="1518920" y="0"/>
                  </a:lnTo>
                  <a:lnTo>
                    <a:pt x="3860673" y="0"/>
                  </a:lnTo>
                  <a:close/>
                </a:path>
              </a:pathLst>
            </a:custGeom>
            <a:blipFill>
              <a:blip r:embed="rId5"/>
              <a:stretch>
                <a:fillRect l="-77214" t="0" r="-69953" b="0"/>
              </a:stretch>
            </a:blipFill>
          </p:spPr>
        </p:sp>
      </p:grpSp>
      <p:sp>
        <p:nvSpPr>
          <p:cNvPr name="Freeform 10" id="10"/>
          <p:cNvSpPr/>
          <p:nvPr/>
        </p:nvSpPr>
        <p:spPr>
          <a:xfrm flipH="false" flipV="false" rot="-4615544">
            <a:off x="10538055" y="5019980"/>
            <a:ext cx="13544802" cy="1183852"/>
          </a:xfrm>
          <a:custGeom>
            <a:avLst/>
            <a:gdLst/>
            <a:ahLst/>
            <a:cxnLst/>
            <a:rect r="r" b="b" t="t" l="l"/>
            <a:pathLst>
              <a:path h="1183852" w="13544802">
                <a:moveTo>
                  <a:pt x="0" y="0"/>
                </a:moveTo>
                <a:lnTo>
                  <a:pt x="13544802" y="0"/>
                </a:lnTo>
                <a:lnTo>
                  <a:pt x="13544802" y="1183852"/>
                </a:lnTo>
                <a:lnTo>
                  <a:pt x="0" y="118385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479" t="-137172" r="-2479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-10800000">
            <a:off x="15966396" y="9258300"/>
            <a:ext cx="13457996" cy="3264379"/>
            <a:chOff x="0" y="0"/>
            <a:chExt cx="17943995" cy="4352506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149650" cy="4149650"/>
            </a:xfrm>
            <a:custGeom>
              <a:avLst/>
              <a:gdLst/>
              <a:ahLst/>
              <a:cxnLst/>
              <a:rect r="r" b="b" t="t" l="l"/>
              <a:pathLst>
                <a:path h="4149650" w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4149650"/>
                  </a:lnTo>
                  <a:lnTo>
                    <a:pt x="0" y="41496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4600097" y="861572"/>
              <a:ext cx="4149650" cy="3288079"/>
            </a:xfrm>
            <a:custGeom>
              <a:avLst/>
              <a:gdLst/>
              <a:ahLst/>
              <a:cxnLst/>
              <a:rect r="r" b="b" t="t" l="l"/>
              <a:pathLst>
                <a:path h="3288079" w="4149650">
                  <a:moveTo>
                    <a:pt x="0" y="0"/>
                  </a:moveTo>
                  <a:lnTo>
                    <a:pt x="4149651" y="0"/>
                  </a:lnTo>
                  <a:lnTo>
                    <a:pt x="4149651" y="3288078"/>
                  </a:lnTo>
                  <a:lnTo>
                    <a:pt x="0" y="32880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-26202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9194248" y="202855"/>
              <a:ext cx="4149650" cy="4149650"/>
            </a:xfrm>
            <a:custGeom>
              <a:avLst/>
              <a:gdLst/>
              <a:ahLst/>
              <a:cxnLst/>
              <a:rect r="r" b="b" t="t" l="l"/>
              <a:pathLst>
                <a:path h="4149650" w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4149651"/>
                  </a:lnTo>
                  <a:lnTo>
                    <a:pt x="0" y="41496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13794345" y="1064427"/>
              <a:ext cx="4149650" cy="3288079"/>
            </a:xfrm>
            <a:custGeom>
              <a:avLst/>
              <a:gdLst/>
              <a:ahLst/>
              <a:cxnLst/>
              <a:rect r="r" b="b" t="t" l="l"/>
              <a:pathLst>
                <a:path h="3288079" w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3288079"/>
                  </a:lnTo>
                  <a:lnTo>
                    <a:pt x="0" y="32880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-26202"/>
              </a:stretch>
            </a:blip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3524195" y="2017041"/>
            <a:ext cx="8196194" cy="12273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625"/>
              </a:lnSpc>
              <a:spcBef>
                <a:spcPct val="0"/>
              </a:spcBef>
            </a:pPr>
            <a:r>
              <a:rPr lang="en-US" b="true" sz="8020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1.THE PROBLEM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1377010" y="3402340"/>
            <a:ext cx="10158180" cy="1536348"/>
            <a:chOff x="0" y="0"/>
            <a:chExt cx="3436224" cy="519703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3436224" cy="519703"/>
            </a:xfrm>
            <a:custGeom>
              <a:avLst/>
              <a:gdLst/>
              <a:ahLst/>
              <a:cxnLst/>
              <a:rect r="r" b="b" t="t" l="l"/>
              <a:pathLst>
                <a:path h="519703" w="3436224">
                  <a:moveTo>
                    <a:pt x="0" y="0"/>
                  </a:moveTo>
                  <a:lnTo>
                    <a:pt x="3436224" y="0"/>
                  </a:lnTo>
                  <a:lnTo>
                    <a:pt x="3436224" y="519703"/>
                  </a:lnTo>
                  <a:lnTo>
                    <a:pt x="0" y="519703"/>
                  </a:lnTo>
                  <a:close/>
                </a:path>
              </a:pathLst>
            </a:custGeom>
            <a:solidFill>
              <a:srgbClr val="555E9D"/>
            </a:solid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1377010" y="6944570"/>
            <a:ext cx="10158180" cy="1536348"/>
            <a:chOff x="0" y="0"/>
            <a:chExt cx="3436224" cy="519703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3436224" cy="519703"/>
            </a:xfrm>
            <a:custGeom>
              <a:avLst/>
              <a:gdLst/>
              <a:ahLst/>
              <a:cxnLst/>
              <a:rect r="r" b="b" t="t" l="l"/>
              <a:pathLst>
                <a:path h="519703" w="3436224">
                  <a:moveTo>
                    <a:pt x="0" y="0"/>
                  </a:moveTo>
                  <a:lnTo>
                    <a:pt x="3436224" y="0"/>
                  </a:lnTo>
                  <a:lnTo>
                    <a:pt x="3436224" y="519703"/>
                  </a:lnTo>
                  <a:lnTo>
                    <a:pt x="0" y="519703"/>
                  </a:lnTo>
                  <a:close/>
                </a:path>
              </a:pathLst>
            </a:custGeom>
            <a:solidFill>
              <a:srgbClr val="F4497A"/>
            </a:solidFill>
          </p:spPr>
        </p:sp>
      </p:grpSp>
      <p:grpSp>
        <p:nvGrpSpPr>
          <p:cNvPr name="Group 21" id="21"/>
          <p:cNvGrpSpPr/>
          <p:nvPr/>
        </p:nvGrpSpPr>
        <p:grpSpPr>
          <a:xfrm rot="0">
            <a:off x="1377010" y="5173455"/>
            <a:ext cx="10158180" cy="1536348"/>
            <a:chOff x="0" y="0"/>
            <a:chExt cx="3436224" cy="519703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3436224" cy="519703"/>
            </a:xfrm>
            <a:custGeom>
              <a:avLst/>
              <a:gdLst/>
              <a:ahLst/>
              <a:cxnLst/>
              <a:rect r="r" b="b" t="t" l="l"/>
              <a:pathLst>
                <a:path h="519703" w="3436224">
                  <a:moveTo>
                    <a:pt x="0" y="0"/>
                  </a:moveTo>
                  <a:lnTo>
                    <a:pt x="3436224" y="0"/>
                  </a:lnTo>
                  <a:lnTo>
                    <a:pt x="3436224" y="519703"/>
                  </a:lnTo>
                  <a:lnTo>
                    <a:pt x="0" y="519703"/>
                  </a:lnTo>
                  <a:close/>
                </a:path>
              </a:pathLst>
            </a:custGeom>
            <a:solidFill>
              <a:srgbClr val="FFBED0"/>
            </a:solidFill>
          </p:spPr>
        </p:sp>
      </p:grpSp>
      <p:grpSp>
        <p:nvGrpSpPr>
          <p:cNvPr name="Group 23" id="23"/>
          <p:cNvGrpSpPr/>
          <p:nvPr/>
        </p:nvGrpSpPr>
        <p:grpSpPr>
          <a:xfrm rot="0">
            <a:off x="756194" y="3749987"/>
            <a:ext cx="1165046" cy="841054"/>
            <a:chOff x="0" y="0"/>
            <a:chExt cx="8796151" cy="63500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796151" cy="6350000"/>
            </a:xfrm>
            <a:custGeom>
              <a:avLst/>
              <a:gdLst/>
              <a:ahLst/>
              <a:cxnLst/>
              <a:rect r="r" b="b" t="t" l="l"/>
              <a:pathLst>
                <a:path h="6350000" w="8796151">
                  <a:moveTo>
                    <a:pt x="4398076" y="0"/>
                  </a:moveTo>
                  <a:cubicBezTo>
                    <a:pt x="1969086" y="0"/>
                    <a:pt x="0" y="1421496"/>
                    <a:pt x="0" y="3175000"/>
                  </a:cubicBezTo>
                  <a:cubicBezTo>
                    <a:pt x="0" y="4928504"/>
                    <a:pt x="1969086" y="6350000"/>
                    <a:pt x="4398076" y="6350000"/>
                  </a:cubicBezTo>
                  <a:cubicBezTo>
                    <a:pt x="6827066" y="6350000"/>
                    <a:pt x="8796151" y="4928504"/>
                    <a:pt x="8796151" y="3175000"/>
                  </a:cubicBezTo>
                  <a:cubicBezTo>
                    <a:pt x="8796151" y="1421496"/>
                    <a:pt x="6827066" y="0"/>
                    <a:pt x="4398076" y="0"/>
                  </a:cubicBezTo>
                  <a:close/>
                </a:path>
              </a:pathLst>
            </a:custGeom>
            <a:solidFill>
              <a:srgbClr val="F1EBEB"/>
            </a:solidFill>
          </p:spPr>
        </p:sp>
      </p:grpSp>
      <p:grpSp>
        <p:nvGrpSpPr>
          <p:cNvPr name="Group 25" id="25"/>
          <p:cNvGrpSpPr/>
          <p:nvPr/>
        </p:nvGrpSpPr>
        <p:grpSpPr>
          <a:xfrm rot="0">
            <a:off x="756194" y="5521102"/>
            <a:ext cx="1165046" cy="841054"/>
            <a:chOff x="0" y="0"/>
            <a:chExt cx="8796151" cy="63500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8796151" cy="6350000"/>
            </a:xfrm>
            <a:custGeom>
              <a:avLst/>
              <a:gdLst/>
              <a:ahLst/>
              <a:cxnLst/>
              <a:rect r="r" b="b" t="t" l="l"/>
              <a:pathLst>
                <a:path h="6350000" w="8796151">
                  <a:moveTo>
                    <a:pt x="4398076" y="0"/>
                  </a:moveTo>
                  <a:cubicBezTo>
                    <a:pt x="1969086" y="0"/>
                    <a:pt x="0" y="1421496"/>
                    <a:pt x="0" y="3175000"/>
                  </a:cubicBezTo>
                  <a:cubicBezTo>
                    <a:pt x="0" y="4928504"/>
                    <a:pt x="1969086" y="6350000"/>
                    <a:pt x="4398076" y="6350000"/>
                  </a:cubicBezTo>
                  <a:cubicBezTo>
                    <a:pt x="6827066" y="6350000"/>
                    <a:pt x="8796151" y="4928504"/>
                    <a:pt x="8796151" y="3175000"/>
                  </a:cubicBezTo>
                  <a:cubicBezTo>
                    <a:pt x="8796151" y="1421496"/>
                    <a:pt x="6827066" y="0"/>
                    <a:pt x="4398076" y="0"/>
                  </a:cubicBezTo>
                  <a:close/>
                </a:path>
              </a:pathLst>
            </a:custGeom>
            <a:solidFill>
              <a:srgbClr val="F1EBEB"/>
            </a:solidFill>
          </p:spPr>
        </p:sp>
      </p:grpSp>
      <p:grpSp>
        <p:nvGrpSpPr>
          <p:cNvPr name="Group 27" id="27"/>
          <p:cNvGrpSpPr/>
          <p:nvPr/>
        </p:nvGrpSpPr>
        <p:grpSpPr>
          <a:xfrm rot="0">
            <a:off x="756194" y="7292217"/>
            <a:ext cx="1165046" cy="841054"/>
            <a:chOff x="0" y="0"/>
            <a:chExt cx="8796151" cy="63500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8796151" cy="6350000"/>
            </a:xfrm>
            <a:custGeom>
              <a:avLst/>
              <a:gdLst/>
              <a:ahLst/>
              <a:cxnLst/>
              <a:rect r="r" b="b" t="t" l="l"/>
              <a:pathLst>
                <a:path h="6350000" w="8796151">
                  <a:moveTo>
                    <a:pt x="4398076" y="0"/>
                  </a:moveTo>
                  <a:cubicBezTo>
                    <a:pt x="1969086" y="0"/>
                    <a:pt x="0" y="1421496"/>
                    <a:pt x="0" y="3175000"/>
                  </a:cubicBezTo>
                  <a:cubicBezTo>
                    <a:pt x="0" y="4928504"/>
                    <a:pt x="1969086" y="6350000"/>
                    <a:pt x="4398076" y="6350000"/>
                  </a:cubicBezTo>
                  <a:cubicBezTo>
                    <a:pt x="6827066" y="6350000"/>
                    <a:pt x="8796151" y="4928504"/>
                    <a:pt x="8796151" y="3175000"/>
                  </a:cubicBezTo>
                  <a:cubicBezTo>
                    <a:pt x="8796151" y="1421496"/>
                    <a:pt x="6827066" y="0"/>
                    <a:pt x="4398076" y="0"/>
                  </a:cubicBezTo>
                  <a:close/>
                </a:path>
              </a:pathLst>
            </a:custGeom>
            <a:solidFill>
              <a:srgbClr val="F1EBEB"/>
            </a:solidFill>
          </p:spPr>
        </p:sp>
      </p:grpSp>
      <p:sp>
        <p:nvSpPr>
          <p:cNvPr name="TextBox 29" id="29"/>
          <p:cNvSpPr txBox="true"/>
          <p:nvPr/>
        </p:nvSpPr>
        <p:spPr>
          <a:xfrm rot="0">
            <a:off x="2457020" y="3776815"/>
            <a:ext cx="7176749" cy="7207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 b="tru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Vehicle breakdowns are stressful and often happen in unfamiliar places.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028700" y="3748240"/>
            <a:ext cx="693738" cy="7965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93"/>
              </a:lnSpc>
              <a:spcBef>
                <a:spcPct val="0"/>
              </a:spcBef>
            </a:pPr>
            <a:r>
              <a:rPr lang="en-US" sz="4638">
                <a:solidFill>
                  <a:srgbClr val="000000"/>
                </a:solidFill>
                <a:latin typeface="Carelia"/>
                <a:ea typeface="Carelia"/>
                <a:cs typeface="Carelia"/>
                <a:sym typeface="Carelia"/>
              </a:rPr>
              <a:t>01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932303" y="5565565"/>
            <a:ext cx="790135" cy="7965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93"/>
              </a:lnSpc>
              <a:spcBef>
                <a:spcPct val="0"/>
              </a:spcBef>
            </a:pPr>
            <a:r>
              <a:rPr lang="en-US" sz="4638">
                <a:solidFill>
                  <a:srgbClr val="203859"/>
                </a:solidFill>
                <a:latin typeface="Carelia"/>
                <a:ea typeface="Carelia"/>
                <a:cs typeface="Carelia"/>
                <a:sym typeface="Carelia"/>
              </a:rPr>
              <a:t>02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942619" y="7336680"/>
            <a:ext cx="792197" cy="7965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93"/>
              </a:lnSpc>
              <a:spcBef>
                <a:spcPct val="0"/>
              </a:spcBef>
            </a:pPr>
            <a:r>
              <a:rPr lang="en-US" sz="4638">
                <a:solidFill>
                  <a:srgbClr val="000000"/>
                </a:solidFill>
                <a:latin typeface="Carelia"/>
                <a:ea typeface="Carelia"/>
                <a:cs typeface="Carelia"/>
                <a:sym typeface="Carelia"/>
              </a:rPr>
              <a:t>03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2457020" y="5724142"/>
            <a:ext cx="7176749" cy="3683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 b="true">
                <a:solidFill>
                  <a:srgbClr val="203859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Finding reliable help can be hard and time-consuming.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2457020" y="7319045"/>
            <a:ext cx="7176749" cy="7207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 b="tru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Traditional roadside services lack transparency in cost and response times.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123887" y="-2346523"/>
            <a:ext cx="4693046" cy="4693046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39603" y="1122782"/>
            <a:ext cx="7019697" cy="10556306"/>
            <a:chOff x="0" y="0"/>
            <a:chExt cx="660400" cy="99311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60400" cy="993118"/>
            </a:xfrm>
            <a:custGeom>
              <a:avLst/>
              <a:gdLst/>
              <a:ahLst/>
              <a:cxnLst/>
              <a:rect r="r" b="b" t="t" l="l"/>
              <a:pathLst>
                <a:path h="993118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32507"/>
                  </a:cubicBezTo>
                  <a:lnTo>
                    <a:pt x="660400" y="993118"/>
                  </a:lnTo>
                  <a:lnTo>
                    <a:pt x="0" y="993118"/>
                  </a:lnTo>
                  <a:lnTo>
                    <a:pt x="0" y="332998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88900"/>
              <a:ext cx="660400" cy="9042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0614313" y="1459818"/>
            <a:ext cx="6270276" cy="6270276"/>
            <a:chOff x="0" y="0"/>
            <a:chExt cx="8916670" cy="891667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6350" y="6350"/>
              <a:ext cx="8903970" cy="8903970"/>
            </a:xfrm>
            <a:custGeom>
              <a:avLst/>
              <a:gdLst/>
              <a:ahLst/>
              <a:cxnLst/>
              <a:rect r="r" b="b" t="t" l="l"/>
              <a:pathLst>
                <a:path h="8903970" w="8903970">
                  <a:moveTo>
                    <a:pt x="4451350" y="8903970"/>
                  </a:moveTo>
                  <a:cubicBezTo>
                    <a:pt x="1997710" y="8903970"/>
                    <a:pt x="0" y="6906260"/>
                    <a:pt x="0" y="4451350"/>
                  </a:cubicBezTo>
                  <a:cubicBezTo>
                    <a:pt x="0" y="1996440"/>
                    <a:pt x="1997710" y="0"/>
                    <a:pt x="4451350" y="0"/>
                  </a:cubicBezTo>
                  <a:cubicBezTo>
                    <a:pt x="6904990" y="0"/>
                    <a:pt x="8903970" y="1997710"/>
                    <a:pt x="8903970" y="4451350"/>
                  </a:cubicBezTo>
                  <a:cubicBezTo>
                    <a:pt x="8903970" y="6904990"/>
                    <a:pt x="6906260" y="8903970"/>
                    <a:pt x="4451350" y="8903970"/>
                  </a:cubicBezTo>
                  <a:close/>
                  <a:moveTo>
                    <a:pt x="4451350" y="19050"/>
                  </a:moveTo>
                  <a:cubicBezTo>
                    <a:pt x="2007870" y="19050"/>
                    <a:pt x="19050" y="2007870"/>
                    <a:pt x="19050" y="4451350"/>
                  </a:cubicBezTo>
                  <a:cubicBezTo>
                    <a:pt x="19050" y="6894830"/>
                    <a:pt x="2007870" y="8883650"/>
                    <a:pt x="4451350" y="8883650"/>
                  </a:cubicBezTo>
                  <a:cubicBezTo>
                    <a:pt x="6894830" y="8883650"/>
                    <a:pt x="8883650" y="6894830"/>
                    <a:pt x="8883650" y="4451350"/>
                  </a:cubicBezTo>
                  <a:cubicBezTo>
                    <a:pt x="8883650" y="2007870"/>
                    <a:pt x="6896100" y="19050"/>
                    <a:pt x="4451350" y="1905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154940" y="154940"/>
              <a:ext cx="8605520" cy="8605520"/>
            </a:xfrm>
            <a:custGeom>
              <a:avLst/>
              <a:gdLst/>
              <a:ahLst/>
              <a:cxnLst/>
              <a:rect r="r" b="b" t="t" l="l"/>
              <a:pathLst>
                <a:path h="8605520" w="8605520">
                  <a:moveTo>
                    <a:pt x="8605520" y="4302760"/>
                  </a:moveTo>
                  <a:cubicBezTo>
                    <a:pt x="8605520" y="6678930"/>
                    <a:pt x="6678930" y="8605520"/>
                    <a:pt x="4302760" y="8605520"/>
                  </a:cubicBezTo>
                  <a:cubicBezTo>
                    <a:pt x="1926590" y="8605520"/>
                    <a:pt x="0" y="6680200"/>
                    <a:pt x="0" y="4302760"/>
                  </a:cubicBezTo>
                  <a:cubicBezTo>
                    <a:pt x="0" y="1925320"/>
                    <a:pt x="1926590" y="0"/>
                    <a:pt x="4302760" y="0"/>
                  </a:cubicBezTo>
                  <a:cubicBezTo>
                    <a:pt x="6678930" y="0"/>
                    <a:pt x="8605520" y="1926590"/>
                    <a:pt x="8605520" y="4302760"/>
                  </a:cubicBez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1229532" y="1980232"/>
            <a:ext cx="8491234" cy="7320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24508" indent="-262254" lvl="1">
              <a:lnSpc>
                <a:spcPts val="3401"/>
              </a:lnSpc>
              <a:buFont typeface="Arial"/>
              <a:buChar char="•"/>
            </a:pPr>
            <a:r>
              <a:rPr lang="en-US" sz="2429" spc="-48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The need for a reliable, solution to address unexpected vehicle issues is clear. </a:t>
            </a:r>
          </a:p>
          <a:p>
            <a:pPr algn="just">
              <a:lnSpc>
                <a:spcPts val="3401"/>
              </a:lnSpc>
            </a:pPr>
          </a:p>
          <a:p>
            <a:pPr algn="just" marL="524508" indent="-262254" lvl="1">
              <a:lnSpc>
                <a:spcPts val="3401"/>
              </a:lnSpc>
              <a:buFont typeface="Arial"/>
              <a:buChar char="•"/>
            </a:pPr>
            <a:r>
              <a:rPr lang="en-US" sz="2429" spc="-48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Currently there are few applications dealing with vehicle breakdowns.</a:t>
            </a:r>
          </a:p>
          <a:p>
            <a:pPr algn="just">
              <a:lnSpc>
                <a:spcPts val="3401"/>
              </a:lnSpc>
            </a:pPr>
          </a:p>
          <a:p>
            <a:pPr algn="just" marL="524508" indent="-262254" lvl="1">
              <a:lnSpc>
                <a:spcPts val="3401"/>
              </a:lnSpc>
              <a:buFont typeface="Arial"/>
              <a:buChar char="•"/>
            </a:pPr>
            <a:r>
              <a:rPr lang="en-US" sz="2429" spc="-48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Even the available applications include only the instructions to settle the breakdown by driver himself.</a:t>
            </a:r>
          </a:p>
          <a:p>
            <a:pPr algn="just">
              <a:lnSpc>
                <a:spcPts val="3401"/>
              </a:lnSpc>
            </a:pPr>
          </a:p>
          <a:p>
            <a:pPr algn="just" marL="524508" indent="-262254" lvl="1">
              <a:lnSpc>
                <a:spcPts val="3401"/>
              </a:lnSpc>
              <a:buFont typeface="Arial"/>
              <a:buChar char="•"/>
            </a:pPr>
            <a:r>
              <a:rPr lang="en-US" sz="2429" spc="-48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It may not be the best option  in every case.</a:t>
            </a:r>
          </a:p>
          <a:p>
            <a:pPr algn="just">
              <a:lnSpc>
                <a:spcPts val="3401"/>
              </a:lnSpc>
            </a:pPr>
          </a:p>
          <a:p>
            <a:pPr algn="just" marL="524508" indent="-262254" lvl="1">
              <a:lnSpc>
                <a:spcPts val="3401"/>
              </a:lnSpc>
              <a:buFont typeface="Arial"/>
              <a:buChar char="•"/>
            </a:pPr>
            <a:r>
              <a:rPr lang="en-US" sz="2429" spc="-48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In such a situation it would be better if we can hire a professional mechanic as soon as possible.</a:t>
            </a:r>
          </a:p>
          <a:p>
            <a:pPr algn="just">
              <a:lnSpc>
                <a:spcPts val="3401"/>
              </a:lnSpc>
            </a:pPr>
          </a:p>
          <a:p>
            <a:pPr algn="just" marL="524508" indent="-262254" lvl="1">
              <a:lnSpc>
                <a:spcPts val="3401"/>
              </a:lnSpc>
              <a:buFont typeface="Arial"/>
              <a:buChar char="•"/>
            </a:pPr>
            <a:r>
              <a:rPr lang="en-US" sz="2429" spc="-48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So we thought of developing a trustworthy application  by connecting responsible institutions .</a:t>
            </a:r>
          </a:p>
          <a:p>
            <a:pPr algn="just">
              <a:lnSpc>
                <a:spcPts val="3401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10981043" y="8255636"/>
            <a:ext cx="5068209" cy="10026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260"/>
              </a:lnSpc>
              <a:spcBef>
                <a:spcPct val="0"/>
              </a:spcBef>
            </a:pPr>
            <a:r>
              <a:rPr lang="en-US" sz="5900">
                <a:solidFill>
                  <a:srgbClr val="5CE1E6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Motivation 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-3884569" y="-69383"/>
            <a:ext cx="15430157" cy="10545890"/>
            <a:chOff x="0" y="0"/>
            <a:chExt cx="5508856" cy="376508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508856" cy="3765081"/>
            </a:xfrm>
            <a:custGeom>
              <a:avLst/>
              <a:gdLst/>
              <a:ahLst/>
              <a:cxnLst/>
              <a:rect r="r" b="b" t="t" l="l"/>
              <a:pathLst>
                <a:path h="3765081" w="5508856">
                  <a:moveTo>
                    <a:pt x="0" y="0"/>
                  </a:moveTo>
                  <a:lnTo>
                    <a:pt x="3335085" y="0"/>
                  </a:lnTo>
                  <a:lnTo>
                    <a:pt x="5508856" y="3765081"/>
                  </a:lnTo>
                  <a:lnTo>
                    <a:pt x="2173770" y="37650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945B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508856" cy="3765081"/>
            </a:xfrm>
            <a:custGeom>
              <a:avLst/>
              <a:gdLst/>
              <a:ahLst/>
              <a:cxnLst/>
              <a:rect r="r" b="b" t="t" l="l"/>
              <a:pathLst>
                <a:path h="3765081" w="5508856">
                  <a:moveTo>
                    <a:pt x="0" y="0"/>
                  </a:moveTo>
                  <a:lnTo>
                    <a:pt x="3335085" y="0"/>
                  </a:lnTo>
                  <a:lnTo>
                    <a:pt x="5508856" y="3765081"/>
                  </a:lnTo>
                  <a:lnTo>
                    <a:pt x="2173770" y="37650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1633" t="0" r="-11633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-2622339" y="7919689"/>
            <a:ext cx="6452848" cy="5596379"/>
          </a:xfrm>
          <a:custGeom>
            <a:avLst/>
            <a:gdLst/>
            <a:ahLst/>
            <a:cxnLst/>
            <a:rect r="r" b="b" t="t" l="l"/>
            <a:pathLst>
              <a:path h="5596379" w="6452848">
                <a:moveTo>
                  <a:pt x="0" y="0"/>
                </a:moveTo>
                <a:lnTo>
                  <a:pt x="6452849" y="0"/>
                </a:lnTo>
                <a:lnTo>
                  <a:pt x="6452849" y="5596379"/>
                </a:lnTo>
                <a:lnTo>
                  <a:pt x="0" y="559637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10800000">
            <a:off x="13367400" y="-2798190"/>
            <a:ext cx="6452848" cy="5596379"/>
          </a:xfrm>
          <a:custGeom>
            <a:avLst/>
            <a:gdLst/>
            <a:ahLst/>
            <a:cxnLst/>
            <a:rect r="r" b="b" t="t" l="l"/>
            <a:pathLst>
              <a:path h="5596379" w="6452848">
                <a:moveTo>
                  <a:pt x="0" y="0"/>
                </a:moveTo>
                <a:lnTo>
                  <a:pt x="6452849" y="0"/>
                </a:lnTo>
                <a:lnTo>
                  <a:pt x="6452849" y="5596380"/>
                </a:lnTo>
                <a:lnTo>
                  <a:pt x="0" y="55963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776101" y="5697126"/>
            <a:ext cx="2911741" cy="2911741"/>
          </a:xfrm>
          <a:custGeom>
            <a:avLst/>
            <a:gdLst/>
            <a:ahLst/>
            <a:cxnLst/>
            <a:rect r="r" b="b" t="t" l="l"/>
            <a:pathLst>
              <a:path h="2911741" w="2911741">
                <a:moveTo>
                  <a:pt x="0" y="0"/>
                </a:moveTo>
                <a:lnTo>
                  <a:pt x="2911741" y="0"/>
                </a:lnTo>
                <a:lnTo>
                  <a:pt x="2911741" y="2911741"/>
                </a:lnTo>
                <a:lnTo>
                  <a:pt x="0" y="291174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1031887" y="5697126"/>
            <a:ext cx="2911741" cy="2911741"/>
          </a:xfrm>
          <a:custGeom>
            <a:avLst/>
            <a:gdLst/>
            <a:ahLst/>
            <a:cxnLst/>
            <a:rect r="r" b="b" t="t" l="l"/>
            <a:pathLst>
              <a:path h="2911741" w="2911741">
                <a:moveTo>
                  <a:pt x="0" y="0"/>
                </a:moveTo>
                <a:lnTo>
                  <a:pt x="2911741" y="0"/>
                </a:lnTo>
                <a:lnTo>
                  <a:pt x="2911741" y="2911741"/>
                </a:lnTo>
                <a:lnTo>
                  <a:pt x="0" y="291174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8150353" y="2999951"/>
            <a:ext cx="10137647" cy="2001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84"/>
              </a:lnSpc>
            </a:pPr>
            <a:r>
              <a:rPr lang="en-US" b="true" sz="6570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2.OUR SOLUTION: </a:t>
            </a:r>
          </a:p>
          <a:p>
            <a:pPr algn="ctr" marL="0" indent="0" lvl="0">
              <a:lnSpc>
                <a:spcPts val="7884"/>
              </a:lnSpc>
              <a:spcBef>
                <a:spcPct val="0"/>
              </a:spcBef>
            </a:pPr>
            <a:r>
              <a:rPr lang="en-US" b="true" sz="6570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ON SPOT AUTOCARE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121709" y="6427435"/>
            <a:ext cx="2679915" cy="12561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74"/>
              </a:lnSpc>
            </a:pPr>
            <a:r>
              <a:rPr lang="en-US" b="true" sz="2410" spc="24">
                <a:solidFill>
                  <a:srgbClr val="FFFFFF"/>
                </a:solidFill>
                <a:latin typeface="Alegreya Bold"/>
                <a:ea typeface="Alegreya Bold"/>
                <a:cs typeface="Alegreya Bold"/>
                <a:sym typeface="Alegreya Bold"/>
              </a:rPr>
              <a:t>Quick access to nearby professional roadside assistance.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4908657" y="6302901"/>
            <a:ext cx="2646629" cy="16620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32"/>
              </a:lnSpc>
            </a:pPr>
            <a:r>
              <a:rPr lang="en-US" b="true" sz="2380" spc="23">
                <a:solidFill>
                  <a:srgbClr val="FFFFFF"/>
                </a:solidFill>
                <a:latin typeface="Alegreya Bold"/>
                <a:ea typeface="Alegreya Bold"/>
                <a:cs typeface="Alegreya Bold"/>
                <a:sym typeface="Alegreya Bold"/>
              </a:rPr>
              <a:t>Real-time tracking of mechanics, upfront pricing, and community ratings.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7438618" y="1769108"/>
            <a:ext cx="3410765" cy="6748784"/>
            <a:chOff x="0" y="0"/>
            <a:chExt cx="2620010" cy="518414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2"/>
              <a:stretch>
                <a:fillRect l="-38" t="0" r="-38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FCE9D8"/>
            </a:solidFill>
          </p:spPr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Gradient Dotted Circle Pattern"/>
          <p:cNvSpPr/>
          <p:nvPr/>
        </p:nvSpPr>
        <p:spPr>
          <a:xfrm flipH="false" flipV="false" rot="0">
            <a:off x="-3359890" y="7239384"/>
            <a:ext cx="5956513" cy="5956513"/>
          </a:xfrm>
          <a:custGeom>
            <a:avLst/>
            <a:gdLst/>
            <a:ahLst/>
            <a:cxnLst/>
            <a:rect r="r" b="b" t="t" l="l"/>
            <a:pathLst>
              <a:path h="5956513" w="5956513">
                <a:moveTo>
                  <a:pt x="0" y="0"/>
                </a:moveTo>
                <a:lnTo>
                  <a:pt x="5956513" y="0"/>
                </a:lnTo>
                <a:lnTo>
                  <a:pt x="5956513" y="5956513"/>
                </a:lnTo>
                <a:lnTo>
                  <a:pt x="0" y="59565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310573" y="994877"/>
            <a:ext cx="1105535" cy="1472262"/>
          </a:xfrm>
          <a:custGeom>
            <a:avLst/>
            <a:gdLst/>
            <a:ahLst/>
            <a:cxnLst/>
            <a:rect r="r" b="b" t="t" l="l"/>
            <a:pathLst>
              <a:path h="1472262" w="1105535">
                <a:moveTo>
                  <a:pt x="0" y="0"/>
                </a:moveTo>
                <a:lnTo>
                  <a:pt x="1105535" y="0"/>
                </a:lnTo>
                <a:lnTo>
                  <a:pt x="1105535" y="1472262"/>
                </a:lnTo>
                <a:lnTo>
                  <a:pt x="0" y="14722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69412" y="4361189"/>
            <a:ext cx="1187857" cy="1203170"/>
          </a:xfrm>
          <a:custGeom>
            <a:avLst/>
            <a:gdLst/>
            <a:ahLst/>
            <a:cxnLst/>
            <a:rect r="r" b="b" t="t" l="l"/>
            <a:pathLst>
              <a:path h="1203170" w="1187857">
                <a:moveTo>
                  <a:pt x="0" y="0"/>
                </a:moveTo>
                <a:lnTo>
                  <a:pt x="1187857" y="0"/>
                </a:lnTo>
                <a:lnTo>
                  <a:pt x="1187857" y="1203170"/>
                </a:lnTo>
                <a:lnTo>
                  <a:pt x="0" y="120317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382378" y="7538071"/>
            <a:ext cx="961926" cy="802919"/>
          </a:xfrm>
          <a:custGeom>
            <a:avLst/>
            <a:gdLst/>
            <a:ahLst/>
            <a:cxnLst/>
            <a:rect r="r" b="b" t="t" l="l"/>
            <a:pathLst>
              <a:path h="802919" w="961926">
                <a:moveTo>
                  <a:pt x="0" y="0"/>
                </a:moveTo>
                <a:lnTo>
                  <a:pt x="961925" y="0"/>
                </a:lnTo>
                <a:lnTo>
                  <a:pt x="961925" y="802918"/>
                </a:lnTo>
                <a:lnTo>
                  <a:pt x="0" y="80291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3217355"/>
            <a:ext cx="7198416" cy="39094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622"/>
              </a:lnSpc>
            </a:pPr>
            <a:r>
              <a:rPr lang="en-US" b="true" sz="6929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3. WHAT MAKES ONESPOT AUTOCARE UNIQUE?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076320" y="928202"/>
            <a:ext cx="6007502" cy="18895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053"/>
              </a:lnSpc>
            </a:pPr>
            <a:r>
              <a:rPr lang="en-US" sz="3609">
                <a:solidFill>
                  <a:srgbClr val="4BD1FB"/>
                </a:solidFill>
                <a:latin typeface="DM Sans"/>
                <a:ea typeface="DM Sans"/>
                <a:cs typeface="DM Sans"/>
                <a:sym typeface="DM Sans"/>
              </a:rPr>
              <a:t>REAL-TIME TRACKING</a:t>
            </a:r>
          </a:p>
          <a:p>
            <a:pPr algn="l" marL="779321" indent="-389660" lvl="1">
              <a:lnSpc>
                <a:spcPts val="5053"/>
              </a:lnSpc>
              <a:buFont typeface="Arial"/>
              <a:buChar char="•"/>
            </a:pPr>
            <a:r>
              <a:rPr lang="en-US" sz="3609">
                <a:solidFill>
                  <a:srgbClr val="4BD1FB"/>
                </a:solidFill>
                <a:latin typeface="DM Sans"/>
                <a:ea typeface="DM Sans"/>
                <a:cs typeface="DM Sans"/>
                <a:sym typeface="DM Sans"/>
              </a:rPr>
              <a:t>CUSTOMER LOCATION</a:t>
            </a:r>
          </a:p>
          <a:p>
            <a:pPr algn="l" marL="779321" indent="-389660" lvl="1">
              <a:lnSpc>
                <a:spcPts val="5053"/>
              </a:lnSpc>
              <a:buFont typeface="Arial"/>
              <a:buChar char="•"/>
            </a:pPr>
            <a:r>
              <a:rPr lang="en-US" sz="3609">
                <a:solidFill>
                  <a:srgbClr val="4BD1FB"/>
                </a:solidFill>
                <a:latin typeface="DM Sans"/>
                <a:ea typeface="DM Sans"/>
                <a:cs typeface="DM Sans"/>
                <a:sym typeface="DM Sans"/>
              </a:rPr>
              <a:t>MECHANICS LOCATION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076320" y="4622854"/>
            <a:ext cx="4757976" cy="6131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053"/>
              </a:lnSpc>
              <a:spcBef>
                <a:spcPct val="0"/>
              </a:spcBef>
            </a:pPr>
            <a:r>
              <a:rPr lang="en-US" sz="3609" strike="noStrike" u="none">
                <a:solidFill>
                  <a:srgbClr val="4BD1FB"/>
                </a:solidFill>
                <a:latin typeface="DM Sans"/>
                <a:ea typeface="DM Sans"/>
                <a:cs typeface="DM Sans"/>
                <a:sym typeface="DM Sans"/>
              </a:rPr>
              <a:t>COST TRANSPARENCY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076320" y="7599610"/>
            <a:ext cx="3687604" cy="6131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053"/>
              </a:lnSpc>
              <a:spcBef>
                <a:spcPct val="0"/>
              </a:spcBef>
            </a:pPr>
            <a:r>
              <a:rPr lang="en-US" sz="3609" strike="noStrike" u="none">
                <a:solidFill>
                  <a:srgbClr val="4BD1FB"/>
                </a:solidFill>
                <a:latin typeface="DM Sans"/>
                <a:ea typeface="DM Sans"/>
                <a:cs typeface="DM Sans"/>
                <a:sym typeface="DM Sans"/>
              </a:rPr>
              <a:t>RATINGS SYSTEM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DAGVfeQBF6o</dc:identifier>
  <dcterms:modified xsi:type="dcterms:W3CDTF">2011-08-01T06:04:30Z</dcterms:modified>
  <cp:revision>1</cp:revision>
  <dc:title>Blue Dark Professional Geometric Business Project Presentation </dc:title>
</cp:coreProperties>
</file>